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6" r:id="rId2"/>
    <p:sldId id="359" r:id="rId3"/>
    <p:sldId id="328" r:id="rId4"/>
    <p:sldId id="324" r:id="rId5"/>
    <p:sldId id="335" r:id="rId6"/>
    <p:sldId id="352" r:id="rId7"/>
    <p:sldId id="325" r:id="rId8"/>
    <p:sldId id="337" r:id="rId9"/>
    <p:sldId id="338" r:id="rId10"/>
    <p:sldId id="340" r:id="rId11"/>
    <p:sldId id="341" r:id="rId12"/>
    <p:sldId id="346" r:id="rId13"/>
    <p:sldId id="331" r:id="rId14"/>
    <p:sldId id="321" r:id="rId15"/>
    <p:sldId id="354" r:id="rId16"/>
    <p:sldId id="342" r:id="rId17"/>
    <p:sldId id="351" r:id="rId18"/>
    <p:sldId id="343" r:id="rId19"/>
    <p:sldId id="349" r:id="rId20"/>
    <p:sldId id="350" r:id="rId21"/>
    <p:sldId id="332" r:id="rId22"/>
    <p:sldId id="356" r:id="rId23"/>
    <p:sldId id="355" r:id="rId24"/>
    <p:sldId id="345" r:id="rId25"/>
    <p:sldId id="353" r:id="rId26"/>
    <p:sldId id="339" r:id="rId27"/>
    <p:sldId id="333" r:id="rId28"/>
    <p:sldId id="3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04" autoAdjust="0"/>
    <p:restoredTop sz="96356" autoAdjust="0"/>
  </p:normalViewPr>
  <p:slideViewPr>
    <p:cSldViewPr snapToGrid="0" snapToObjects="1">
      <p:cViewPr varScale="1">
        <p:scale>
          <a:sx n="124" d="100"/>
          <a:sy n="124" d="100"/>
        </p:scale>
        <p:origin x="9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5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7E430-CA73-9C47-A0CD-93F9C525F82D}" type="datetimeFigureOut">
              <a:rPr lang="fr-FR" smtClean="0"/>
              <a:pPr/>
              <a:t>17/03/2015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9E255-9EAE-2F4A-8CB4-BEAAC96F003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9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E3AF-619C-4A45-836D-08AF79BFA4E2}" type="datetimeFigureOut">
              <a:rPr lang="fr-FR" smtClean="0"/>
              <a:pPr/>
              <a:t>17/03/2015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B3940-2E06-134B-B19D-D06567FAD9A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9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6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6217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545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041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3940-2E06-134B-B19D-D06567FAD9A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85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chemeClr val="bg1"/>
          </a:solidFill>
          <a:ln w="9525" cap="rnd" cmpd="dbl" algn="ctr">
            <a:solidFill>
              <a:schemeClr val="tx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2" name="Im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1032"/>
            <a:ext cx="1746219" cy="8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ous-titre 8"/>
          <p:cNvSpPr txBox="1">
            <a:spLocks/>
          </p:cNvSpPr>
          <p:nvPr userDrawn="1"/>
        </p:nvSpPr>
        <p:spPr>
          <a:xfrm>
            <a:off x="1746219" y="5926693"/>
            <a:ext cx="7397781" cy="98779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 kumimoji="0" lang="fr-FR" sz="2400" b="0" i="0" u="none" strike="noStrike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fr-FR" sz="24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 code </a:t>
            </a:r>
            <a:r>
              <a:rPr kumimoji="0" lang="fr-FR" sz="40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  <a:r>
              <a:rPr kumimoji="0" lang="fr-FR" sz="24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Une interprétation  </a:t>
            </a:r>
            <a:r>
              <a:rPr kumimoji="0" lang="fr-FR" sz="4000" b="0" i="0" u="none" strike="noStrike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  <a:endParaRPr lang="en-US" sz="4000" i="1" dirty="0" smtClean="0">
              <a:latin typeface="Avenir Heavy"/>
              <a:cs typeface="Avenir Heavy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3.jpeg"/><Relationship Id="rId14" Type="http://schemas.openxmlformats.org/officeDocument/2006/relationships/image" Target="../media/image34.jpeg"/><Relationship Id="rId1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i="1" dirty="0" smtClean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endParaRPr lang="fr-FR" sz="4400" i="1" dirty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r>
              <a:rPr lang="fr-FR" sz="54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La </a:t>
            </a:r>
            <a:r>
              <a:rPr lang="fr-FR" sz="5400" i="1" dirty="0" err="1" smtClean="0">
                <a:solidFill>
                  <a:schemeClr val="bg1"/>
                </a:solidFill>
                <a:latin typeface="Avenir Heavy"/>
                <a:cs typeface="Avenir Heavy"/>
              </a:rPr>
              <a:t>verbicrucie</a:t>
            </a:r>
            <a:r>
              <a:rPr lang="fr-FR" sz="5400" i="1" baseline="30000" dirty="0" smtClean="0">
                <a:solidFill>
                  <a:schemeClr val="bg1"/>
                </a:solidFill>
                <a:latin typeface="Avenir Heavy"/>
                <a:cs typeface="Avenir Heavy"/>
              </a:rPr>
              <a:t>®©</a:t>
            </a:r>
            <a:endParaRPr lang="fr-FR" sz="4400" i="1" dirty="0" smtClean="0">
              <a:solidFill>
                <a:schemeClr val="bg1"/>
              </a:solidFill>
              <a:latin typeface="Avenir Heavy"/>
              <a:cs typeface="Avenir Heavy"/>
            </a:endParaRPr>
          </a:p>
          <a:p>
            <a:pPr algn="ctr"/>
            <a:endParaRPr lang="fr-FR" sz="3200" dirty="0">
              <a:solidFill>
                <a:srgbClr val="A6A6A6"/>
              </a:solidFill>
              <a:latin typeface="Avenir Heavy"/>
              <a:cs typeface="Avenir Heavy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5535702"/>
            <a:ext cx="4038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baseline="30000" dirty="0">
                <a:solidFill>
                  <a:schemeClr val="bg1"/>
                </a:solidFill>
                <a:latin typeface="Avenir Heavy"/>
                <a:cs typeface="Avenir Heavy"/>
              </a:rPr>
              <a:t>®</a:t>
            </a:r>
            <a:r>
              <a:rPr lang="fr-FR" sz="2400" i="1" baseline="30000" dirty="0" smtClean="0">
                <a:solidFill>
                  <a:schemeClr val="bg1"/>
                </a:solidFill>
                <a:latin typeface="Avenir Heavy"/>
                <a:cs typeface="Avenir Heavy"/>
              </a:rPr>
              <a:t>© </a:t>
            </a:r>
            <a:r>
              <a:rPr lang="fr-FR" sz="2400" i="1" dirty="0" smtClean="0">
                <a:solidFill>
                  <a:schemeClr val="bg1"/>
                </a:solidFill>
                <a:latin typeface="Avenir Heavy"/>
                <a:cs typeface="Avenir Heavy"/>
              </a:rPr>
              <a:t>Registre </a:t>
            </a:r>
            <a:r>
              <a:rPr lang="fr-FR" sz="1600" i="1" dirty="0" smtClean="0">
                <a:solidFill>
                  <a:schemeClr val="bg1"/>
                </a:solidFill>
                <a:latin typeface="Avenir Heavy"/>
                <a:cs typeface="Avenir Heavy"/>
              </a:rPr>
              <a:t>de </a:t>
            </a:r>
            <a:r>
              <a:rPr lang="fr-FR" sz="2400" i="1" dirty="0" smtClean="0">
                <a:solidFill>
                  <a:schemeClr val="bg1"/>
                </a:solidFill>
                <a:latin typeface="Avenir Heavy"/>
                <a:cs typeface="Avenir Heavy"/>
              </a:rPr>
              <a:t>Croisements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73423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lois</a:t>
            </a:r>
            <a:r>
              <a:rPr lang="fr-FR" sz="7200" i="1" baseline="30000" dirty="0">
                <a:latin typeface="Avenir Heavy"/>
                <a:cs typeface="Avenir Heavy"/>
              </a:rPr>
              <a:t>    </a:t>
            </a:r>
            <a:r>
              <a:rPr lang="fr-FR" sz="7200" i="1" dirty="0">
                <a:solidFill>
                  <a:schemeClr val="bg1"/>
                </a:solidFill>
                <a:latin typeface="Avenir Heavy"/>
                <a:cs typeface="Avenir Heav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2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1354" y="1181818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000000"/>
                </a:solidFill>
              </a:rPr>
              <a:t>Terminaison</a:t>
            </a:r>
            <a:r>
              <a:rPr lang="fr-FR" sz="2400" i="1" dirty="0" smtClean="0">
                <a:solidFill>
                  <a:schemeClr val="bg1"/>
                </a:solidFill>
              </a:rPr>
              <a:t>					</a:t>
            </a:r>
            <a:r>
              <a:rPr lang="fr-FR" i="1" dirty="0" smtClean="0">
                <a:solidFill>
                  <a:schemeClr val="bg1"/>
                </a:solidFill>
              </a:rPr>
              <a:t>15/02/1925 L’Intransigeant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79865" y="1274151"/>
            <a:ext cx="402674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6409" y="2522253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chemeClr val="bg1"/>
                </a:solidFill>
              </a:rPr>
              <a:t>Six cent </a:t>
            </a:r>
            <a:r>
              <a:rPr lang="fr-FR" sz="2400" i="1" dirty="0" smtClean="0">
                <a:solidFill>
                  <a:schemeClr val="bg1"/>
                </a:solidFill>
              </a:rPr>
              <a:t>cinquante</a:t>
            </a:r>
            <a:r>
              <a:rPr lang="fr-FR" sz="2400" dirty="0" smtClean="0"/>
              <a:t>		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867" y="2822699"/>
            <a:ext cx="8531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Aucune précision sur la nécessité de romaniser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812" y="1606128"/>
            <a:ext cx="8531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Ce n’est même plus terminaison de verbe ou fin de verbe.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0350" y="46151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9" name="Grouper 18"/>
          <p:cNvGrpSpPr/>
          <p:nvPr/>
        </p:nvGrpSpPr>
        <p:grpSpPr>
          <a:xfrm>
            <a:off x="5211031" y="2569686"/>
            <a:ext cx="3918024" cy="449715"/>
            <a:chOff x="5225976" y="3883345"/>
            <a:chExt cx="3918024" cy="449715"/>
          </a:xfrm>
        </p:grpSpPr>
        <p:sp>
          <p:nvSpPr>
            <p:cNvPr id="16" name="ZoneTexte 15"/>
            <p:cNvSpPr txBox="1"/>
            <p:nvPr/>
          </p:nvSpPr>
          <p:spPr>
            <a:xfrm>
              <a:off x="5225976" y="3886946"/>
              <a:ext cx="556563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0000"/>
                  </a:solidFill>
                </a:rPr>
                <a:t>DCL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pic>
          <p:nvPicPr>
            <p:cNvPr id="24" name="Image 23" descr="belgique.jpg"/>
            <p:cNvPicPr>
              <a:picLocks noChangeAspect="1"/>
            </p:cNvPicPr>
            <p:nvPr/>
          </p:nvPicPr>
          <p:blipFill>
            <a:blip r:embed="rId3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828" y="3886946"/>
              <a:ext cx="717172" cy="44611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859609" y="3883345"/>
              <a:ext cx="21163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solidFill>
                    <a:schemeClr val="bg1"/>
                  </a:solidFill>
                </a:rPr>
                <a:t>25/02/1925 Le Soir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5431219" y="3631535"/>
            <a:ext cx="3312510" cy="369332"/>
            <a:chOff x="5446164" y="5019904"/>
            <a:chExt cx="3312510" cy="369332"/>
          </a:xfrm>
        </p:grpSpPr>
        <p:sp>
          <p:nvSpPr>
            <p:cNvPr id="26" name="ZoneTexte 25"/>
            <p:cNvSpPr txBox="1"/>
            <p:nvPr/>
          </p:nvSpPr>
          <p:spPr>
            <a:xfrm>
              <a:off x="5446164" y="5019904"/>
              <a:ext cx="336375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EI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74655" y="5019904"/>
              <a:ext cx="28840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solidFill>
                    <a:schemeClr val="bg1"/>
                  </a:solidFill>
                </a:rPr>
                <a:t>15/03/1925 Le Petit Parisien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298821" y="4773801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00"/>
                </a:solidFill>
              </a:rPr>
              <a:t>Le commencement et la fin de la nuit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	</a:t>
            </a:r>
            <a:r>
              <a:rPr lang="fr-FR" sz="2400" i="1" dirty="0" smtClean="0">
                <a:solidFill>
                  <a:srgbClr val="000000"/>
                </a:solidFill>
              </a:rPr>
              <a:t>	</a:t>
            </a:r>
            <a:endParaRPr lang="fr-FR" dirty="0" smtClean="0">
              <a:solidFill>
                <a:srgbClr val="000000"/>
              </a:solidFill>
            </a:endParaRPr>
          </a:p>
        </p:txBody>
      </p:sp>
      <p:grpSp>
        <p:nvGrpSpPr>
          <p:cNvPr id="37" name="Grouper 36"/>
          <p:cNvGrpSpPr/>
          <p:nvPr/>
        </p:nvGrpSpPr>
        <p:grpSpPr>
          <a:xfrm>
            <a:off x="5349804" y="4854184"/>
            <a:ext cx="3814053" cy="369332"/>
            <a:chOff x="5349804" y="4854184"/>
            <a:chExt cx="3814053" cy="369332"/>
          </a:xfrm>
        </p:grpSpPr>
        <p:sp>
          <p:nvSpPr>
            <p:cNvPr id="35" name="ZoneTexte 34"/>
            <p:cNvSpPr txBox="1"/>
            <p:nvPr/>
          </p:nvSpPr>
          <p:spPr>
            <a:xfrm>
              <a:off x="5349804" y="4854184"/>
              <a:ext cx="441146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NT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95118" y="4854184"/>
              <a:ext cx="3268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solidFill>
                    <a:srgbClr val="000000"/>
                  </a:solidFill>
                </a:rPr>
                <a:t>22/03/1925 Le Dimanche Illustré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-2294" y="5169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Dès le début les règles sont bafouées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79408" y="3539202"/>
            <a:ext cx="8703975" cy="804042"/>
            <a:chOff x="279408" y="3539202"/>
            <a:chExt cx="8703975" cy="804042"/>
          </a:xfrm>
        </p:grpSpPr>
        <p:sp>
          <p:nvSpPr>
            <p:cNvPr id="25" name="ZoneTexte 24"/>
            <p:cNvSpPr txBox="1"/>
            <p:nvPr/>
          </p:nvSpPr>
          <p:spPr>
            <a:xfrm>
              <a:off x="279408" y="3539202"/>
              <a:ext cx="5610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>
                  <a:solidFill>
                    <a:srgbClr val="000000"/>
                  </a:solidFill>
                </a:rPr>
                <a:t>Deux lettres qu’on trouve dans </a:t>
              </a:r>
              <a:r>
                <a:rPr lang="fr-FR" sz="2400" i="1" dirty="0" smtClean="0">
                  <a:solidFill>
                    <a:srgbClr val="000000"/>
                  </a:solidFill>
                </a:rPr>
                <a:t>l’Oise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1971" y="3973912"/>
              <a:ext cx="85314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Même pas dans l’ordre d’apparition.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8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6" grpId="0"/>
      <p:bldP spid="2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2863" y="2792102"/>
            <a:ext cx="415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00"/>
                </a:solidFill>
              </a:rPr>
              <a:t>H2O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	</a:t>
            </a:r>
            <a:r>
              <a:rPr lang="fr-FR" sz="2400" dirty="0" smtClean="0"/>
              <a:t>	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1465" y="3870671"/>
            <a:ext cx="357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000000"/>
                </a:solidFill>
              </a:rPr>
              <a:t>… chapeau pointu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1814" y="4735308"/>
            <a:ext cx="885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00"/>
                </a:solidFill>
              </a:rPr>
              <a:t>Se mange avec un </a:t>
            </a:r>
            <a:r>
              <a:rPr lang="fr-FR" sz="2400" i="1" dirty="0" smtClean="0">
                <a:solidFill>
                  <a:srgbClr val="000000"/>
                </a:solidFill>
              </a:rPr>
              <a:t>Z				</a:t>
            </a:r>
            <a:r>
              <a:rPr lang="fr-FR" sz="1400" i="1" dirty="0" smtClean="0">
                <a:solidFill>
                  <a:srgbClr val="000000"/>
                </a:solidFill>
              </a:rPr>
              <a:t>29/</a:t>
            </a:r>
            <a:r>
              <a:rPr lang="fr-FR" sz="1400" i="1" dirty="0">
                <a:solidFill>
                  <a:srgbClr val="000000"/>
                </a:solidFill>
              </a:rPr>
              <a:t>03/1925 </a:t>
            </a:r>
            <a:r>
              <a:rPr lang="fr-FR" i="1" dirty="0" smtClean="0">
                <a:solidFill>
                  <a:srgbClr val="000000"/>
                </a:solidFill>
              </a:rPr>
              <a:t>La Tribune de Lausanne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					</a:t>
            </a:r>
            <a:r>
              <a:rPr lang="fr-FR" sz="2400" dirty="0" smtClean="0">
                <a:solidFill>
                  <a:srgbClr val="000000"/>
                </a:solidFill>
              </a:rPr>
              <a:t>2 lettres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208660" y="4837221"/>
            <a:ext cx="350689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74186" y="5139307"/>
            <a:ext cx="231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Et avec des baguettes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5158165" y="1535436"/>
            <a:ext cx="3491963" cy="369332"/>
            <a:chOff x="5158165" y="2275065"/>
            <a:chExt cx="3491963" cy="369332"/>
          </a:xfrm>
        </p:grpSpPr>
        <p:sp>
          <p:nvSpPr>
            <p:cNvPr id="9" name="ZoneTexte 8"/>
            <p:cNvSpPr txBox="1"/>
            <p:nvPr/>
          </p:nvSpPr>
          <p:spPr>
            <a:xfrm>
              <a:off x="5158165" y="2275065"/>
              <a:ext cx="401184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BE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663517" y="2275065"/>
              <a:ext cx="2986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>
                  <a:solidFill>
                    <a:srgbClr val="000000"/>
                  </a:solidFill>
                </a:rPr>
                <a:t>22/03/1925 </a:t>
              </a:r>
              <a:r>
                <a:rPr lang="fr-FR" i="1" dirty="0">
                  <a:solidFill>
                    <a:srgbClr val="000000"/>
                  </a:solidFill>
                </a:rPr>
                <a:t>Le Dimanche Illustré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5046430" y="2816529"/>
            <a:ext cx="3918257" cy="505797"/>
            <a:chOff x="5001609" y="3092935"/>
            <a:chExt cx="3918257" cy="505797"/>
          </a:xfrm>
        </p:grpSpPr>
        <p:sp>
          <p:nvSpPr>
            <p:cNvPr id="16" name="ZoneTexte 15"/>
            <p:cNvSpPr txBox="1"/>
            <p:nvPr/>
          </p:nvSpPr>
          <p:spPr>
            <a:xfrm>
              <a:off x="5001609" y="3160841"/>
              <a:ext cx="557740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0000"/>
                  </a:solidFill>
                </a:rPr>
                <a:t>EAU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grpSp>
          <p:nvGrpSpPr>
            <p:cNvPr id="15" name="Grouper 14"/>
            <p:cNvGrpSpPr/>
            <p:nvPr/>
          </p:nvGrpSpPr>
          <p:grpSpPr>
            <a:xfrm>
              <a:off x="5688227" y="3092935"/>
              <a:ext cx="3231639" cy="505797"/>
              <a:chOff x="5688227" y="3092935"/>
              <a:chExt cx="3231639" cy="505797"/>
            </a:xfrm>
          </p:grpSpPr>
          <p:pic>
            <p:nvPicPr>
              <p:cNvPr id="25" name="Image 24" descr="quebec.jpg"/>
              <p:cNvPicPr>
                <a:picLocks noChangeAspect="1"/>
              </p:cNvPicPr>
              <p:nvPr/>
            </p:nvPicPr>
            <p:blipFill>
              <a:blip r:embed="rId3">
                <a:alphaModFix amt="47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2025" y="3092935"/>
                <a:ext cx="397841" cy="505797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688227" y="3160841"/>
                <a:ext cx="2422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400" i="1" dirty="0">
                    <a:solidFill>
                      <a:schemeClr val="bg1"/>
                    </a:solidFill>
                  </a:rPr>
                  <a:t>24/03/1925 </a:t>
                </a:r>
                <a:r>
                  <a:rPr lang="fr-FR" i="1" dirty="0">
                    <a:solidFill>
                      <a:schemeClr val="bg1"/>
                    </a:solidFill>
                  </a:rPr>
                  <a:t>Le Bien Public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er 22"/>
          <p:cNvGrpSpPr/>
          <p:nvPr/>
        </p:nvGrpSpPr>
        <p:grpSpPr>
          <a:xfrm>
            <a:off x="4356525" y="3904421"/>
            <a:ext cx="4652983" cy="509451"/>
            <a:chOff x="4311704" y="4020679"/>
            <a:chExt cx="4652983" cy="509451"/>
          </a:xfrm>
        </p:grpSpPr>
        <p:pic>
          <p:nvPicPr>
            <p:cNvPr id="3" name="Image 2" descr="suiisse.jpg"/>
            <p:cNvPicPr>
              <a:picLocks noChangeAspect="1"/>
            </p:cNvPicPr>
            <p:nvPr/>
          </p:nvPicPr>
          <p:blipFill>
            <a:blip r:embed="rId4">
              <a:alphaModFix am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895" y="4020679"/>
              <a:ext cx="989792" cy="509451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4311704" y="4054160"/>
              <a:ext cx="1247645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TURLUTUTU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62480" y="4054160"/>
              <a:ext cx="32735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>
                  <a:solidFill>
                    <a:srgbClr val="000000"/>
                  </a:solidFill>
                </a:rPr>
                <a:t>29/03/1925 </a:t>
              </a:r>
              <a:r>
                <a:rPr lang="fr-FR" i="1" dirty="0">
                  <a:solidFill>
                    <a:srgbClr val="000000"/>
                  </a:solidFill>
                </a:rPr>
                <a:t>La Tribune de Lausanne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130770" y="1457853"/>
            <a:ext cx="4743839" cy="816247"/>
            <a:chOff x="130770" y="2197482"/>
            <a:chExt cx="4743839" cy="816247"/>
          </a:xfrm>
        </p:grpSpPr>
        <p:sp>
          <p:nvSpPr>
            <p:cNvPr id="17" name="ZoneTexte 16"/>
            <p:cNvSpPr txBox="1"/>
            <p:nvPr/>
          </p:nvSpPr>
          <p:spPr>
            <a:xfrm>
              <a:off x="130770" y="2197482"/>
              <a:ext cx="47438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>
                  <a:solidFill>
                    <a:srgbClr val="000000"/>
                  </a:solidFill>
                </a:rPr>
                <a:t>Deux pieds de </a:t>
              </a:r>
              <a:r>
                <a:rPr lang="fr-FR" sz="2400" i="1" dirty="0" smtClean="0">
                  <a:solidFill>
                    <a:srgbClr val="000000"/>
                  </a:solidFill>
                </a:rPr>
                <a:t>biche	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09733" y="2644397"/>
              <a:ext cx="3896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Plutôt tête et pied de biche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-2294" y="5169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Dès le début les règles sont bafouées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80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8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 descr="dan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57" y="4459069"/>
            <a:ext cx="1284187" cy="1113056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1150144" y="1036180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0000"/>
                </a:solidFill>
              </a:rPr>
              <a:t>Tous les coups sont permis… </a:t>
            </a:r>
            <a:r>
              <a:rPr lang="fr-FR" sz="4000" b="1" dirty="0" smtClean="0">
                <a:solidFill>
                  <a:srgbClr val="FF0000"/>
                </a:solidFill>
              </a:rPr>
              <a:t>MAIS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55" y="4586883"/>
            <a:ext cx="7903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0000"/>
                </a:solidFill>
              </a:rPr>
              <a:t>la définition doit mener à la </a:t>
            </a:r>
            <a:r>
              <a:rPr lang="fr-FR" sz="4000" b="1" dirty="0" smtClean="0">
                <a:solidFill>
                  <a:srgbClr val="000000"/>
                </a:solidFill>
              </a:rPr>
              <a:t>solution </a:t>
            </a:r>
            <a:endParaRPr lang="fr-FR" sz="4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5765" y="586846"/>
            <a:ext cx="3775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solidFill>
                  <a:srgbClr val="000000"/>
                </a:solidFill>
              </a:rPr>
              <a:t>LEÇON DE CODE</a:t>
            </a:r>
          </a:p>
        </p:txBody>
      </p:sp>
      <p:pic>
        <p:nvPicPr>
          <p:cNvPr id="9" name="Image 8" descr="AB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72" y="2398972"/>
            <a:ext cx="1389672" cy="12229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21781" y="2319761"/>
            <a:ext cx="5397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0000"/>
                </a:solidFill>
              </a:rPr>
              <a:t>Priorité aux croisements</a:t>
            </a:r>
          </a:p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B ou M </a:t>
            </a:r>
            <a:r>
              <a:rPr lang="fr-FR" sz="4000" b="1" dirty="0" smtClean="0">
                <a:solidFill>
                  <a:schemeClr val="bg1"/>
                </a:solidFill>
              </a:rPr>
              <a:t>p</a:t>
            </a:r>
            <a:r>
              <a:rPr lang="fr-FR" sz="4000" b="1" dirty="0" smtClean="0">
                <a:solidFill>
                  <a:srgbClr val="000000"/>
                </a:solidFill>
              </a:rPr>
              <a:t>as C</a:t>
            </a:r>
            <a:endParaRPr lang="fr-FR" sz="4000" b="1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001354"/>
              </p:ext>
            </p:extLst>
          </p:nvPr>
        </p:nvGraphicFramePr>
        <p:xfrm>
          <a:off x="90517" y="2009668"/>
          <a:ext cx="2641600" cy="2001520"/>
        </p:xfrm>
        <a:graphic>
          <a:graphicData uri="http://schemas.openxmlformats.org/drawingml/2006/table">
            <a:tbl>
              <a:tblPr firstRow="1" bandRow="1"/>
              <a:tblGrid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  <a:gridCol w="330200"/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G</a:t>
                      </a:r>
                      <a:endParaRPr lang="fr-FR" sz="1800" b="0" i="0" u="none" strike="noStrike" dirty="0">
                        <a:solidFill>
                          <a:srgbClr val="0000FF"/>
                        </a:solidFill>
                        <a:effectLst/>
                        <a:latin typeface="Avenir Heavy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I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A</a:t>
                      </a:r>
                      <a:endParaRPr lang="fr-FR" sz="1800" b="0" i="0" u="none" strike="noStrike" dirty="0">
                        <a:solidFill>
                          <a:srgbClr val="0000FF"/>
                        </a:solidFill>
                        <a:effectLst/>
                        <a:latin typeface="Avenir Heavy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M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M</a:t>
                      </a:r>
                      <a:endParaRPr lang="fr-FR" sz="1800" b="0" i="0" u="none" strike="noStrike" dirty="0">
                        <a:solidFill>
                          <a:srgbClr val="0000FF"/>
                        </a:solidFill>
                        <a:effectLst/>
                        <a:latin typeface="Avenir Heavy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T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R</a:t>
                      </a:r>
                      <a:endParaRPr lang="fr-FR" sz="1800" b="0" i="0" u="none" strike="noStrike" dirty="0">
                        <a:solidFill>
                          <a:srgbClr val="0000FF"/>
                        </a:solidFill>
                        <a:effectLst/>
                        <a:latin typeface="Avenir Heavy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N</a:t>
                      </a:r>
                      <a:endParaRPr lang="fr-FR" sz="1800" b="0" i="0" u="none" strike="noStrike" dirty="0">
                        <a:solidFill>
                          <a:srgbClr val="0000FF"/>
                        </a:solidFill>
                        <a:effectLst/>
                        <a:latin typeface="Avenir Heavy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P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C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O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U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V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venir Heavy" charset="0"/>
                        </a:rPr>
                        <a:t>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227" y="2694892"/>
            <a:ext cx="89273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 smtClean="0">
                <a:solidFill>
                  <a:schemeClr val="bg1"/>
                </a:solidFill>
              </a:rPr>
              <a:t>Le </a:t>
            </a:r>
            <a:r>
              <a:rPr lang="fr-FR" sz="3600" dirty="0">
                <a:solidFill>
                  <a:schemeClr val="bg1"/>
                </a:solidFill>
              </a:rPr>
              <a:t>verbicruciste s’amuse à </a:t>
            </a:r>
            <a:r>
              <a:rPr lang="fr-FR" sz="3600" dirty="0">
                <a:solidFill>
                  <a:srgbClr val="FF0000"/>
                </a:solidFill>
              </a:rPr>
              <a:t>fourvoyer</a:t>
            </a:r>
            <a:r>
              <a:rPr lang="fr-FR" sz="3600" dirty="0">
                <a:solidFill>
                  <a:schemeClr val="bg1"/>
                </a:solidFill>
              </a:rPr>
              <a:t> le joueur en proposant des énoncés qui font appel au champ notionnel et sémantique lié à </a:t>
            </a:r>
            <a:r>
              <a:rPr lang="fr-FR" sz="3600" dirty="0">
                <a:solidFill>
                  <a:srgbClr val="FF0000"/>
                </a:solidFill>
              </a:rPr>
              <a:t>l’acception </a:t>
            </a:r>
            <a:r>
              <a:rPr lang="fr-FR" sz="3600" u="sng" dirty="0">
                <a:solidFill>
                  <a:schemeClr val="bg1"/>
                </a:solidFill>
              </a:rPr>
              <a:t>qu’il faut justement</a:t>
            </a:r>
            <a:r>
              <a:rPr lang="fr-FR" sz="3600" i="1" dirty="0">
                <a:solidFill>
                  <a:schemeClr val="bg1"/>
                </a:solidFill>
              </a:rPr>
              <a:t> </a:t>
            </a:r>
            <a:r>
              <a:rPr lang="fr-FR" sz="3600" dirty="0">
                <a:solidFill>
                  <a:srgbClr val="FF0000"/>
                </a:solidFill>
              </a:rPr>
              <a:t>écarter</a:t>
            </a:r>
            <a:r>
              <a:rPr lang="fr-FR" sz="3600" dirty="0">
                <a:solidFill>
                  <a:schemeClr val="bg1"/>
                </a:solidFill>
              </a:rPr>
              <a:t>. 	</a:t>
            </a:r>
            <a:endParaRPr lang="fr-FR" sz="2000" b="1" i="1" dirty="0">
              <a:solidFill>
                <a:srgbClr val="00000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000000"/>
                </a:solidFill>
              </a:rPr>
              <a:t>						Michèle </a:t>
            </a:r>
            <a:r>
              <a:rPr lang="fr-FR" sz="2000" b="1" i="1" dirty="0" err="1">
                <a:solidFill>
                  <a:srgbClr val="000000"/>
                </a:solidFill>
              </a:rPr>
              <a:t>Fourment</a:t>
            </a:r>
            <a:r>
              <a:rPr lang="fr-FR" sz="2000" b="1" i="1" dirty="0">
                <a:solidFill>
                  <a:srgbClr val="000000"/>
                </a:solidFill>
              </a:rPr>
              <a:t> Berni </a:t>
            </a:r>
            <a:r>
              <a:rPr lang="fr-FR" sz="2000" b="1" i="1" dirty="0" err="1">
                <a:solidFill>
                  <a:srgbClr val="000000"/>
                </a:solidFill>
              </a:rPr>
              <a:t>Canani</a:t>
            </a: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67" y="47350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0000"/>
                </a:solidFill>
              </a:rPr>
              <a:t>Les anciens et les modernes :</a:t>
            </a:r>
          </a:p>
          <a:p>
            <a:pPr algn="ctr"/>
            <a:r>
              <a:rPr lang="fr-FR" sz="4800" dirty="0" smtClean="0">
                <a:solidFill>
                  <a:srgbClr val="000000"/>
                </a:solidFill>
              </a:rPr>
              <a:t>Une querelle académique ?</a:t>
            </a:r>
            <a:endParaRPr lang="fr-FR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27" y="527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7030A0"/>
                </a:solidFill>
                <a:latin typeface="Avenir Heavy"/>
                <a:cs typeface="Avenir Heavy"/>
              </a:rPr>
              <a:t>Il tire la langue pour vous faire grimacer.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57872" y="3456933"/>
            <a:ext cx="2991525" cy="11387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Évidemment :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Laryngologue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5" name="Image 4" descr="1700-13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t="5868" r="5650" b="12626"/>
          <a:stretch/>
        </p:blipFill>
        <p:spPr>
          <a:xfrm>
            <a:off x="490599" y="1476007"/>
            <a:ext cx="1933001" cy="25503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93170" y="1476007"/>
            <a:ext cx="523130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2060"/>
                </a:solidFill>
              </a:rPr>
              <a:t>Lui, c’est relativement juste !</a:t>
            </a:r>
            <a:endParaRPr lang="fr-FR" sz="3600" dirty="0">
              <a:solidFill>
                <a:srgbClr val="002060"/>
              </a:solidFill>
            </a:endParaRPr>
          </a:p>
        </p:txBody>
      </p:sp>
      <p:pic>
        <p:nvPicPr>
          <p:cNvPr id="8" name="Image 7" descr="médical-aîné-oto-rhino-laryngologiste-437636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2" t="9271" r="19680" b="35312"/>
          <a:stretch/>
        </p:blipFill>
        <p:spPr>
          <a:xfrm>
            <a:off x="3914659" y="2990325"/>
            <a:ext cx="1927883" cy="207198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9631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227" y="527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i="1" dirty="0" smtClean="0">
                <a:solidFill>
                  <a:schemeClr val="bg1"/>
                </a:solidFill>
                <a:latin typeface="Avenir Heavy"/>
                <a:cs typeface="Avenir Heavy"/>
              </a:rPr>
              <a:t>Il tire la langue pour vous faire grimacer.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7005" y="2181276"/>
            <a:ext cx="119135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Lui ?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10" name="Image 9" descr="I000119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0" t="8179" r="31012" b="42667"/>
          <a:stretch/>
        </p:blipFill>
        <p:spPr>
          <a:xfrm>
            <a:off x="1621855" y="1799003"/>
            <a:ext cx="1321594" cy="1407319"/>
          </a:xfrm>
          <a:prstGeom prst="rect">
            <a:avLst/>
          </a:prstGeom>
        </p:spPr>
      </p:pic>
      <p:pic>
        <p:nvPicPr>
          <p:cNvPr id="11" name="Image 10" descr="AVT_Georges-Perec_422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78" y="3771395"/>
            <a:ext cx="1841890" cy="1407319"/>
          </a:xfrm>
          <a:prstGeom prst="rect">
            <a:avLst/>
          </a:prstGeom>
        </p:spPr>
      </p:pic>
      <p:pic>
        <p:nvPicPr>
          <p:cNvPr id="14" name="Image 13" descr="michel-laclos-1483288-jpg_136759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44251"/>
          <a:stretch/>
        </p:blipFill>
        <p:spPr>
          <a:xfrm>
            <a:off x="7488437" y="4475055"/>
            <a:ext cx="1517064" cy="140731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18747" y="2889162"/>
            <a:ext cx="119135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L</a:t>
            </a:r>
            <a:r>
              <a:rPr lang="fr-FR" sz="4000" b="1" dirty="0" smtClean="0">
                <a:solidFill>
                  <a:schemeClr val="bg1"/>
                </a:solidFill>
              </a:rPr>
              <a:t>ui ?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78861" y="4824770"/>
            <a:ext cx="119135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L</a:t>
            </a:r>
            <a:r>
              <a:rPr lang="fr-FR" sz="4000" b="1" dirty="0" smtClean="0">
                <a:solidFill>
                  <a:schemeClr val="bg1"/>
                </a:solidFill>
              </a:rPr>
              <a:t>ui ?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28303" y="1531699"/>
            <a:ext cx="582996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chemeClr val="bg1"/>
                </a:solidFill>
              </a:rPr>
              <a:t>Le VERBICRUCISTE</a:t>
            </a:r>
            <a:endParaRPr lang="fr-FR" sz="4800" b="1" dirty="0">
              <a:solidFill>
                <a:schemeClr val="bg1"/>
              </a:solidFill>
            </a:endParaRPr>
          </a:p>
        </p:txBody>
      </p:sp>
      <p:pic>
        <p:nvPicPr>
          <p:cNvPr id="4" name="Image 3" descr="526x297-Gao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5" t="1" r="32119" b="-128"/>
          <a:stretch/>
        </p:blipFill>
        <p:spPr>
          <a:xfrm>
            <a:off x="1386785" y="3958375"/>
            <a:ext cx="1260073" cy="135290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9116" y="4280885"/>
            <a:ext cx="119135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Lui ?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344713" y="7303446"/>
            <a:ext cx="913653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On peut changer les </a:t>
            </a:r>
            <a:r>
              <a:rPr lang="fr-FR" b="1" dirty="0" smtClean="0">
                <a:solidFill>
                  <a:srgbClr val="000000"/>
                </a:solidFill>
              </a:rPr>
              <a:t>règles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Pour autant qu'on le précise dans la définition</a:t>
            </a:r>
            <a:r>
              <a:rPr lang="fr-FR" dirty="0">
                <a:solidFill>
                  <a:srgbClr val="000000"/>
                </a:solidFill>
              </a:rPr>
              <a:t>, il est possible de changer les règles habituelles:</a:t>
            </a:r>
          </a:p>
          <a:p>
            <a:r>
              <a:rPr lang="fr-FR" dirty="0">
                <a:solidFill>
                  <a:srgbClr val="000000"/>
                </a:solidFill>
              </a:rPr>
              <a:t>	Dans le mauvais sens (de droite à gauche ou de base en haut)</a:t>
            </a:r>
          </a:p>
          <a:p>
            <a:r>
              <a:rPr lang="fr-FR" dirty="0">
                <a:solidFill>
                  <a:srgbClr val="000000"/>
                </a:solidFill>
              </a:rPr>
              <a:t>	Phonétiquement ou en prononçant les lettres les unes à la suite des autres</a:t>
            </a:r>
          </a:p>
          <a:p>
            <a:r>
              <a:rPr lang="fr-FR" dirty="0">
                <a:solidFill>
                  <a:srgbClr val="000000"/>
                </a:solidFill>
              </a:rPr>
              <a:t>	Vieux mots ou anciennes orthographes</a:t>
            </a:r>
          </a:p>
          <a:p>
            <a:r>
              <a:rPr lang="fr-FR" dirty="0">
                <a:solidFill>
                  <a:srgbClr val="000000"/>
                </a:solidFill>
              </a:rPr>
              <a:t>	Néologismes</a:t>
            </a:r>
          </a:p>
          <a:p>
            <a:r>
              <a:rPr lang="fr-FR" dirty="0">
                <a:solidFill>
                  <a:srgbClr val="000000"/>
                </a:solidFill>
              </a:rPr>
              <a:t>	Mots inventés</a:t>
            </a:r>
          </a:p>
          <a:p>
            <a:r>
              <a:rPr lang="fr-FR" dirty="0">
                <a:solidFill>
                  <a:srgbClr val="000000"/>
                </a:solidFill>
              </a:rPr>
              <a:t>	Utilisation de chiffres, de symboles, d'espaces</a:t>
            </a:r>
          </a:p>
          <a:p>
            <a:r>
              <a:rPr lang="fr-FR" dirty="0">
                <a:solidFill>
                  <a:srgbClr val="000000"/>
                </a:solidFill>
              </a:rPr>
              <a:t>	Etc....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931910" y="4501314"/>
            <a:ext cx="694797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ENEN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05119" y="1009524"/>
            <a:ext cx="514121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DIC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0" name="Grouper 19"/>
          <p:cNvGrpSpPr/>
          <p:nvPr/>
        </p:nvGrpSpPr>
        <p:grpSpPr>
          <a:xfrm>
            <a:off x="291354" y="924684"/>
            <a:ext cx="8852646" cy="744562"/>
            <a:chOff x="291354" y="924684"/>
            <a:chExt cx="8852646" cy="744562"/>
          </a:xfrm>
        </p:grpSpPr>
        <p:sp>
          <p:nvSpPr>
            <p:cNvPr id="6" name="ZoneTexte 5"/>
            <p:cNvSpPr txBox="1"/>
            <p:nvPr/>
          </p:nvSpPr>
          <p:spPr>
            <a:xfrm>
              <a:off x="291354" y="924684"/>
              <a:ext cx="8852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>
                  <a:solidFill>
                    <a:schemeClr val="bg1"/>
                  </a:solidFill>
                </a:rPr>
                <a:t>Il est proverbial, mais il faut </a:t>
              </a:r>
              <a:r>
                <a:rPr lang="fr-FR" sz="2400" b="1" i="1" dirty="0">
                  <a:solidFill>
                    <a:schemeClr val="bg1"/>
                  </a:solidFill>
                </a:rPr>
                <a:t>y mettre le ton</a:t>
              </a:r>
              <a:r>
                <a:rPr lang="fr-FR" sz="2400" dirty="0" smtClean="0"/>
                <a:t>		</a:t>
              </a:r>
              <a:r>
                <a:rPr lang="fr-FR" sz="2400" i="1" dirty="0" smtClean="0">
                  <a:solidFill>
                    <a:schemeClr val="bg1"/>
                  </a:solidFill>
                </a:rPr>
                <a:t>	</a:t>
              </a:r>
              <a:r>
                <a:rPr lang="fr-FR" i="1" dirty="0" smtClean="0">
                  <a:solidFill>
                    <a:schemeClr val="bg1"/>
                  </a:solidFill>
                </a:rPr>
                <a:t>Jacques Drillon</a:t>
              </a:r>
            </a:p>
            <a:p>
              <a:r>
                <a:rPr lang="fr-FR" i="1" dirty="0" smtClean="0">
                  <a:solidFill>
                    <a:schemeClr val="bg1"/>
                  </a:solidFill>
                </a:rPr>
                <a:t>(3 </a:t>
              </a:r>
              <a:r>
                <a:rPr lang="fr-FR" i="1" dirty="0">
                  <a:solidFill>
                    <a:schemeClr val="bg1"/>
                  </a:solidFill>
                </a:rPr>
                <a:t>lettres)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475471" y="1299914"/>
              <a:ext cx="2629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Ajout aux miettes de TON 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143441" y="1977474"/>
            <a:ext cx="475799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EAI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3" name="Grouper 22"/>
          <p:cNvGrpSpPr/>
          <p:nvPr/>
        </p:nvGrpSpPr>
        <p:grpSpPr>
          <a:xfrm>
            <a:off x="291354" y="1888358"/>
            <a:ext cx="8852646" cy="827780"/>
            <a:chOff x="291354" y="1888358"/>
            <a:chExt cx="8852646" cy="827780"/>
          </a:xfrm>
        </p:grpSpPr>
        <p:sp>
          <p:nvSpPr>
            <p:cNvPr id="8" name="ZoneTexte 7"/>
            <p:cNvSpPr txBox="1"/>
            <p:nvPr/>
          </p:nvSpPr>
          <p:spPr>
            <a:xfrm>
              <a:off x="291354" y="1888358"/>
              <a:ext cx="8852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solidFill>
                    <a:schemeClr val="bg1"/>
                  </a:solidFill>
                </a:rPr>
                <a:t>Nageait </a:t>
              </a:r>
              <a:r>
                <a:rPr lang="fr-FR" sz="2400" b="1" i="1" dirty="0" smtClean="0">
                  <a:solidFill>
                    <a:schemeClr val="bg1"/>
                  </a:solidFill>
                </a:rPr>
                <a:t>sans gant</a:t>
              </a:r>
              <a:r>
                <a:rPr lang="fr-FR" sz="2400" i="1" dirty="0" smtClean="0">
                  <a:solidFill>
                    <a:schemeClr val="bg1"/>
                  </a:solidFill>
                </a:rPr>
                <a:t>		</a:t>
              </a:r>
              <a:r>
                <a:rPr lang="fr-FR" sz="2400" dirty="0" smtClean="0"/>
                <a:t>				</a:t>
              </a:r>
              <a:r>
                <a:rPr lang="fr-FR" i="1" dirty="0">
                  <a:solidFill>
                    <a:schemeClr val="bg1"/>
                  </a:solidFill>
                </a:rPr>
                <a:t>Jacques Drillon</a:t>
              </a:r>
              <a:endParaRPr lang="fr-FR" i="1" dirty="0" smtClean="0">
                <a:solidFill>
                  <a:schemeClr val="bg1"/>
                </a:solidFill>
              </a:endParaRPr>
            </a:p>
            <a:p>
              <a:r>
                <a:rPr lang="fr-FR" i="1" dirty="0" smtClean="0">
                  <a:solidFill>
                    <a:schemeClr val="bg1"/>
                  </a:solidFill>
                </a:rPr>
                <a:t>(3 </a:t>
              </a:r>
              <a:r>
                <a:rPr lang="fr-FR" i="1" dirty="0">
                  <a:solidFill>
                    <a:schemeClr val="bg1"/>
                  </a:solidFill>
                </a:rPr>
                <a:t>lettres)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867648" y="2346806"/>
              <a:ext cx="42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« Nageait sans NAG…</a:t>
              </a:r>
              <a:r>
                <a:rPr lang="fr-FR" dirty="0" err="1" smtClean="0">
                  <a:solidFill>
                    <a:srgbClr val="0000FF"/>
                  </a:solidFill>
                </a:rPr>
                <a:t>T</a:t>
              </a:r>
              <a:r>
                <a:rPr lang="fr-FR" dirty="0" smtClean="0">
                  <a:solidFill>
                    <a:srgbClr val="0000FF"/>
                  </a:solidFill>
                </a:rPr>
                <a:t> » ne veut rien dire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5880525" y="3141642"/>
            <a:ext cx="732893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ARRO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4" name="Grouper 23"/>
          <p:cNvGrpSpPr/>
          <p:nvPr/>
        </p:nvGrpSpPr>
        <p:grpSpPr>
          <a:xfrm>
            <a:off x="298821" y="3083661"/>
            <a:ext cx="8852646" cy="875079"/>
            <a:chOff x="298821" y="3083661"/>
            <a:chExt cx="8852646" cy="875079"/>
          </a:xfrm>
        </p:grpSpPr>
        <p:sp>
          <p:nvSpPr>
            <p:cNvPr id="11" name="ZoneTexte 10"/>
            <p:cNvSpPr txBox="1"/>
            <p:nvPr/>
          </p:nvSpPr>
          <p:spPr>
            <a:xfrm>
              <a:off x="298821" y="3083661"/>
              <a:ext cx="8852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i="1" dirty="0">
                  <a:solidFill>
                    <a:schemeClr val="bg1"/>
                  </a:solidFill>
                </a:rPr>
                <a:t>Il lui faut une bite </a:t>
              </a:r>
              <a:r>
                <a:rPr lang="fr-FR" sz="2400" i="1" dirty="0">
                  <a:solidFill>
                    <a:schemeClr val="bg1"/>
                  </a:solidFill>
                </a:rPr>
                <a:t>pour vaquer à Biarritz</a:t>
              </a:r>
              <a:r>
                <a:rPr lang="fr-FR" sz="2400" i="1" dirty="0" smtClean="0">
                  <a:solidFill>
                    <a:schemeClr val="bg1"/>
                  </a:solidFill>
                </a:rPr>
                <a:t>		</a:t>
              </a:r>
              <a:r>
                <a:rPr lang="fr-FR" sz="2400" dirty="0"/>
                <a:t>	</a:t>
              </a:r>
              <a:r>
                <a:rPr lang="fr-FR" i="1" dirty="0" smtClean="0">
                  <a:solidFill>
                    <a:schemeClr val="bg1"/>
                  </a:solidFill>
                </a:rPr>
                <a:t>Yves Cunow</a:t>
              </a:r>
            </a:p>
            <a:p>
              <a:r>
                <a:rPr lang="fr-FR" i="1" dirty="0" smtClean="0">
                  <a:solidFill>
                    <a:schemeClr val="bg1"/>
                  </a:solidFill>
                </a:rPr>
                <a:t>(4 lettres)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611001" y="3589408"/>
              <a:ext cx="1494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BI…</a:t>
              </a:r>
              <a:r>
                <a:rPr lang="fr-FR" dirty="0" err="1" smtClean="0">
                  <a:solidFill>
                    <a:srgbClr val="0000FF"/>
                  </a:solidFill>
                </a:rPr>
                <a:t>arro</a:t>
              </a:r>
              <a:r>
                <a:rPr lang="fr-FR" dirty="0" smtClean="0">
                  <a:solidFill>
                    <a:srgbClr val="0000FF"/>
                  </a:solidFill>
                </a:rPr>
                <a:t>…TE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239057" y="4400006"/>
            <a:ext cx="8852646" cy="881896"/>
            <a:chOff x="298821" y="4376094"/>
            <a:chExt cx="8852646" cy="881896"/>
          </a:xfrm>
        </p:grpSpPr>
        <p:sp>
          <p:nvSpPr>
            <p:cNvPr id="15" name="ZoneTexte 14"/>
            <p:cNvSpPr txBox="1"/>
            <p:nvPr/>
          </p:nvSpPr>
          <p:spPr>
            <a:xfrm>
              <a:off x="298821" y="4376094"/>
              <a:ext cx="88526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solidFill>
                    <a:schemeClr val="bg1"/>
                  </a:solidFill>
                </a:rPr>
                <a:t>Nies</a:t>
              </a:r>
              <a:r>
                <a:rPr lang="fr-FR" sz="2400" i="1" dirty="0">
                  <a:solidFill>
                    <a:schemeClr val="bg1"/>
                  </a:solidFill>
                </a:rPr>
                <a:t>				</a:t>
              </a:r>
              <a:r>
                <a:rPr lang="fr-FR" sz="2400" i="1" dirty="0" smtClean="0">
                  <a:solidFill>
                    <a:schemeClr val="bg1"/>
                  </a:solidFill>
                </a:rPr>
                <a:t>				</a:t>
              </a:r>
              <a:r>
                <a:rPr lang="fr-FR" i="1" dirty="0" smtClean="0">
                  <a:solidFill>
                    <a:schemeClr val="bg1"/>
                  </a:solidFill>
                </a:rPr>
                <a:t>L’Oiseau</a:t>
              </a:r>
              <a:endParaRPr lang="fr-FR" sz="2400" i="1" dirty="0" smtClean="0">
                <a:solidFill>
                  <a:schemeClr val="bg1"/>
                </a:solidFill>
              </a:endParaRPr>
            </a:p>
            <a:p>
              <a:r>
                <a:rPr lang="fr-FR" i="1" dirty="0" smtClean="0">
                  <a:solidFill>
                    <a:schemeClr val="bg1"/>
                  </a:solidFill>
                </a:rPr>
                <a:t>(4 </a:t>
              </a:r>
              <a:r>
                <a:rPr lang="fr-FR" i="1" dirty="0">
                  <a:solidFill>
                    <a:schemeClr val="bg1"/>
                  </a:solidFill>
                </a:rPr>
                <a:t>lettres</a:t>
              </a:r>
              <a:r>
                <a:rPr lang="fr-FR" i="1" dirty="0" smtClean="0">
                  <a:solidFill>
                    <a:schemeClr val="bg1"/>
                  </a:solidFill>
                </a:rPr>
                <a:t>)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829325" y="4888658"/>
              <a:ext cx="42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Nies = Sein à l’envers </a:t>
              </a:r>
              <a:r>
                <a:rPr lang="fr-FR" dirty="0" smtClean="0">
                  <a:solidFill>
                    <a:srgbClr val="0000FF"/>
                  </a:solidFill>
                  <a:sym typeface="Wingdings"/>
                </a:rPr>
                <a:t>  Néné à l’envers</a:t>
              </a:r>
              <a:endParaRPr lang="fr-FR" dirty="0" smtClean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0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344713" y="7303446"/>
            <a:ext cx="913653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On peut changer les </a:t>
            </a:r>
            <a:r>
              <a:rPr lang="fr-FR" b="1" dirty="0" smtClean="0">
                <a:solidFill>
                  <a:srgbClr val="000000"/>
                </a:solidFill>
              </a:rPr>
              <a:t>règles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Pour autant qu'on le précise dans la définition</a:t>
            </a:r>
            <a:r>
              <a:rPr lang="fr-FR" dirty="0">
                <a:solidFill>
                  <a:srgbClr val="000000"/>
                </a:solidFill>
              </a:rPr>
              <a:t>, il est possible de changer les règles habituelles:</a:t>
            </a:r>
          </a:p>
          <a:p>
            <a:r>
              <a:rPr lang="fr-FR" dirty="0">
                <a:solidFill>
                  <a:srgbClr val="000000"/>
                </a:solidFill>
              </a:rPr>
              <a:t>	Dans le mauvais sens (de droite à gauche ou de base en haut)</a:t>
            </a:r>
          </a:p>
          <a:p>
            <a:r>
              <a:rPr lang="fr-FR" dirty="0">
                <a:solidFill>
                  <a:srgbClr val="000000"/>
                </a:solidFill>
              </a:rPr>
              <a:t>	Phonétiquement ou en prononçant les lettres les unes à la suite des autres</a:t>
            </a:r>
          </a:p>
          <a:p>
            <a:r>
              <a:rPr lang="fr-FR" dirty="0">
                <a:solidFill>
                  <a:srgbClr val="000000"/>
                </a:solidFill>
              </a:rPr>
              <a:t>	Vieux mots ou anciennes orthographes</a:t>
            </a:r>
          </a:p>
          <a:p>
            <a:r>
              <a:rPr lang="fr-FR" dirty="0">
                <a:solidFill>
                  <a:srgbClr val="000000"/>
                </a:solidFill>
              </a:rPr>
              <a:t>	Néologismes</a:t>
            </a:r>
          </a:p>
          <a:p>
            <a:r>
              <a:rPr lang="fr-FR" dirty="0">
                <a:solidFill>
                  <a:srgbClr val="000000"/>
                </a:solidFill>
              </a:rPr>
              <a:t>	Mots inventés</a:t>
            </a:r>
          </a:p>
          <a:p>
            <a:r>
              <a:rPr lang="fr-FR" dirty="0">
                <a:solidFill>
                  <a:srgbClr val="000000"/>
                </a:solidFill>
              </a:rPr>
              <a:t>	Utilisation de chiffres, de symboles, d'espaces</a:t>
            </a:r>
          </a:p>
          <a:p>
            <a:r>
              <a:rPr lang="fr-FR" dirty="0">
                <a:solidFill>
                  <a:srgbClr val="000000"/>
                </a:solidFill>
              </a:rPr>
              <a:t>	Etc....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</a:p>
          <a:p>
            <a:endParaRPr lang="fr-FR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6420" y="1939246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Lit défait		</a:t>
            </a:r>
            <a:r>
              <a:rPr lang="fr-FR" sz="2400" dirty="0" smtClean="0"/>
              <a:t>					</a:t>
            </a:r>
            <a:r>
              <a:rPr lang="fr-FR" i="1" dirty="0" smtClean="0">
                <a:solidFill>
                  <a:schemeClr val="bg1"/>
                </a:solidFill>
              </a:rPr>
              <a:t>Michel Laclos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3887" y="4240207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Réseau perturbé</a:t>
            </a:r>
            <a:r>
              <a:rPr lang="fr-FR" sz="2400" i="1" dirty="0">
                <a:solidFill>
                  <a:schemeClr val="bg1"/>
                </a:solidFill>
              </a:rPr>
              <a:t>				</a:t>
            </a:r>
            <a:r>
              <a:rPr lang="fr-FR" sz="2400" i="1" dirty="0" smtClean="0">
                <a:solidFill>
                  <a:schemeClr val="bg1"/>
                </a:solidFill>
              </a:rPr>
              <a:t>		</a:t>
            </a:r>
            <a:r>
              <a:rPr lang="fr-FR" i="1" dirty="0" smtClean="0">
                <a:solidFill>
                  <a:schemeClr val="bg1"/>
                </a:solidFill>
              </a:rPr>
              <a:t>Jacques Drillon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93682" y="4365427"/>
            <a:ext cx="518091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ERR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16078" y="1009524"/>
            <a:ext cx="603162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EUM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19" name="Grouper 18"/>
          <p:cNvGrpSpPr/>
          <p:nvPr/>
        </p:nvGrpSpPr>
        <p:grpSpPr>
          <a:xfrm>
            <a:off x="291354" y="929130"/>
            <a:ext cx="8852646" cy="740116"/>
            <a:chOff x="291354" y="929130"/>
            <a:chExt cx="8852646" cy="740116"/>
          </a:xfrm>
        </p:grpSpPr>
        <p:sp>
          <p:nvSpPr>
            <p:cNvPr id="6" name="ZoneTexte 5"/>
            <p:cNvSpPr txBox="1"/>
            <p:nvPr/>
          </p:nvSpPr>
          <p:spPr>
            <a:xfrm>
              <a:off x="291354" y="929130"/>
              <a:ext cx="8852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solidFill>
                    <a:schemeClr val="bg1"/>
                  </a:solidFill>
                </a:rPr>
                <a:t>Ému et bouleversé</a:t>
              </a:r>
              <a:r>
                <a:rPr lang="fr-FR" sz="2400" dirty="0" smtClean="0"/>
                <a:t>		</a:t>
              </a:r>
              <a:r>
                <a:rPr lang="fr-FR" sz="2400" i="1" dirty="0" smtClean="0">
                  <a:solidFill>
                    <a:schemeClr val="bg1"/>
                  </a:solidFill>
                </a:rPr>
                <a:t>				</a:t>
              </a:r>
              <a:r>
                <a:rPr lang="fr-FR" i="1" dirty="0" smtClean="0">
                  <a:solidFill>
                    <a:schemeClr val="bg1"/>
                  </a:solidFill>
                </a:rPr>
                <a:t>Georges Perec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397000" y="1299914"/>
              <a:ext cx="58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MEU, UEM, voire UME (ému à l’envers), MUE serait « vache »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179114" y="2028362"/>
            <a:ext cx="425192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TLI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283887" y="3134549"/>
            <a:ext cx="8852646" cy="805703"/>
            <a:chOff x="283887" y="3134549"/>
            <a:chExt cx="8852646" cy="805703"/>
          </a:xfrm>
        </p:grpSpPr>
        <p:sp>
          <p:nvSpPr>
            <p:cNvPr id="11" name="ZoneTexte 10"/>
            <p:cNvSpPr txBox="1"/>
            <p:nvPr/>
          </p:nvSpPr>
          <p:spPr>
            <a:xfrm>
              <a:off x="283887" y="3134549"/>
              <a:ext cx="8852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solidFill>
                    <a:schemeClr val="bg1"/>
                  </a:solidFill>
                </a:rPr>
                <a:t>Noix de bétel à la noix					</a:t>
              </a:r>
              <a:r>
                <a:rPr lang="fr-FR" sz="2400" dirty="0"/>
                <a:t>	</a:t>
              </a:r>
              <a:r>
                <a:rPr lang="fr-FR" i="1" dirty="0" smtClean="0">
                  <a:solidFill>
                    <a:schemeClr val="bg1"/>
                  </a:solidFill>
                </a:rPr>
                <a:t>Robert Scipion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280468" y="3570920"/>
              <a:ext cx="42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5914146" y="3192530"/>
            <a:ext cx="697627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ETBEL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96067" y="3640296"/>
            <a:ext cx="149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1354" y="5131271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C’est cités… il faut tâtonner</a:t>
            </a:r>
            <a:r>
              <a:rPr lang="fr-FR" sz="2400" i="1" dirty="0">
                <a:solidFill>
                  <a:schemeClr val="bg1"/>
                </a:solidFill>
              </a:rPr>
              <a:t>			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r>
              <a:rPr lang="fr-FR" i="1" dirty="0" smtClean="0">
                <a:solidFill>
                  <a:schemeClr val="bg1"/>
                </a:solidFill>
              </a:rPr>
              <a:t>Yves Cunow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933798" y="5256491"/>
            <a:ext cx="685442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ESTCI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 animBg="1"/>
      <p:bldP spid="10" grpId="0" animBg="1"/>
      <p:bldP spid="14" grpId="0" animBg="1"/>
      <p:bldP spid="27" grpId="0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354" y="929130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Il lui manque effectivement une jambe</a:t>
            </a:r>
            <a:r>
              <a:rPr lang="fr-FR" sz="2400" dirty="0" smtClean="0"/>
              <a:t>		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(7 </a:t>
            </a:r>
            <a:r>
              <a:rPr lang="fr-FR" i="1" dirty="0">
                <a:solidFill>
                  <a:schemeClr val="bg1"/>
                </a:solidFill>
              </a:rPr>
              <a:t>lettres)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497506" y="867575"/>
            <a:ext cx="1121734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A</a:t>
            </a:r>
            <a:r>
              <a:rPr lang="fr-FR" sz="2800" dirty="0" smtClean="0">
                <a:solidFill>
                  <a:srgbClr val="FF0000"/>
                </a:solidFill>
              </a:rPr>
              <a:t>N</a:t>
            </a:r>
            <a:r>
              <a:rPr lang="fr-FR" dirty="0" smtClean="0">
                <a:solidFill>
                  <a:srgbClr val="FF0000"/>
                </a:solidFill>
              </a:rPr>
              <a:t>PUTÉE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354" y="1888358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A </a:t>
            </a:r>
            <a:r>
              <a:rPr lang="fr-FR" sz="2400" i="1" dirty="0">
                <a:solidFill>
                  <a:schemeClr val="bg1"/>
                </a:solidFill>
              </a:rPr>
              <a:t>déjà commencé </a:t>
            </a:r>
            <a:r>
              <a:rPr lang="fr-FR" sz="2400" i="1" dirty="0" smtClean="0">
                <a:solidFill>
                  <a:schemeClr val="bg1"/>
                </a:solidFill>
              </a:rPr>
              <a:t>		</a:t>
            </a:r>
            <a:r>
              <a:rPr lang="fr-FR" sz="2400" dirty="0" smtClean="0"/>
              <a:t>			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i="1" dirty="0">
                <a:solidFill>
                  <a:schemeClr val="bg1"/>
                </a:solidFill>
              </a:rPr>
              <a:t>(6 lettres)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96091" y="1977474"/>
            <a:ext cx="923149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ÉROSIO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821" y="3083661"/>
            <a:ext cx="8852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Aurait sérieusement besoin 			</a:t>
            </a:r>
            <a:r>
              <a:rPr lang="fr-FR" sz="2400" dirty="0" smtClean="0"/>
              <a:t>	</a:t>
            </a:r>
            <a:r>
              <a:rPr lang="fr-FR" sz="2400" dirty="0"/>
              <a:t>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sz="2400" i="1" dirty="0">
                <a:solidFill>
                  <a:schemeClr val="bg1"/>
                </a:solidFill>
              </a:rPr>
              <a:t>de </a:t>
            </a:r>
            <a:r>
              <a:rPr lang="fr-FR" sz="2400" i="1" dirty="0" smtClean="0">
                <a:solidFill>
                  <a:schemeClr val="bg1"/>
                </a:solidFill>
              </a:rPr>
              <a:t>prendre une leçon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(10 </a:t>
            </a:r>
            <a:r>
              <a:rPr lang="fr-FR" i="1" dirty="0">
                <a:solidFill>
                  <a:schemeClr val="bg1"/>
                </a:solidFill>
              </a:rPr>
              <a:t>lettres</a:t>
            </a:r>
            <a:r>
              <a:rPr lang="fr-FR" i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06865" y="3141642"/>
            <a:ext cx="1519842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HORTAUGRAF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8821" y="4376094"/>
            <a:ext cx="8852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Rien à voir avec un explorateur bègue</a:t>
            </a:r>
            <a:r>
              <a:rPr lang="fr-FR" sz="2400" i="1" dirty="0">
                <a:solidFill>
                  <a:schemeClr val="bg1"/>
                </a:solidFill>
              </a:rPr>
              <a:t>				</a:t>
            </a:r>
            <a:r>
              <a:rPr lang="fr-FR" i="1" dirty="0">
                <a:solidFill>
                  <a:schemeClr val="bg1"/>
                </a:solidFill>
              </a:rPr>
              <a:t>Georges Perec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sz="2400" i="1" dirty="0" smtClean="0">
                <a:solidFill>
                  <a:schemeClr val="bg1"/>
                </a:solidFill>
              </a:rPr>
              <a:t>apercevant un hippopotame			</a:t>
            </a:r>
            <a:r>
              <a:rPr lang="fr-FR" sz="2400" dirty="0" smtClean="0"/>
              <a:t>		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(9 </a:t>
            </a:r>
            <a:r>
              <a:rPr lang="fr-FR" i="1" dirty="0">
                <a:solidFill>
                  <a:schemeClr val="bg1"/>
                </a:solidFill>
              </a:rPr>
              <a:t>lettres</a:t>
            </a:r>
            <a:r>
              <a:rPr lang="fr-FR" i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8336" y="4501314"/>
            <a:ext cx="1228371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HIP HIP HIP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4" grpId="0"/>
      <p:bldP spid="15" grpId="0" animBg="1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354" y="929130"/>
            <a:ext cx="8852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Quand vous les aurez </a:t>
            </a:r>
            <a:r>
              <a:rPr lang="fr-FR" sz="2400" i="1" dirty="0">
                <a:solidFill>
                  <a:schemeClr val="bg1"/>
                </a:solidFill>
              </a:rPr>
              <a:t>trouvés,			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sz="2400" i="1" dirty="0" smtClean="0">
                <a:solidFill>
                  <a:schemeClr val="bg1"/>
                </a:solidFill>
              </a:rPr>
              <a:t>vous n’y verrez que du blanc</a:t>
            </a:r>
            <a:r>
              <a:rPr lang="fr-FR" sz="2400" dirty="0" smtClean="0"/>
              <a:t>			</a:t>
            </a:r>
            <a:r>
              <a:rPr lang="fr-FR" sz="2400" i="1" dirty="0" smtClean="0">
                <a:solidFill>
                  <a:schemeClr val="bg1"/>
                </a:solidFill>
              </a:rPr>
              <a:t>		</a:t>
            </a:r>
            <a:r>
              <a:rPr lang="fr-FR" i="1" dirty="0">
                <a:solidFill>
                  <a:schemeClr val="bg1"/>
                </a:solidFill>
              </a:rPr>
              <a:t>Georges Perec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(9 </a:t>
            </a:r>
            <a:r>
              <a:rPr lang="fr-FR" i="1" dirty="0">
                <a:solidFill>
                  <a:schemeClr val="bg1"/>
                </a:solidFill>
              </a:rPr>
              <a:t>lettres)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91354" y="2157314"/>
            <a:ext cx="8852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Survivantes d’une disparition, </a:t>
            </a:r>
          </a:p>
          <a:p>
            <a:r>
              <a:rPr lang="fr-FR" sz="2400" i="1" dirty="0" smtClean="0">
                <a:solidFill>
                  <a:schemeClr val="bg1"/>
                </a:solidFill>
              </a:rPr>
              <a:t>ou, pour mieux dire, </a:t>
            </a:r>
            <a:r>
              <a:rPr lang="fr-FR" sz="2400" i="1" dirty="0" err="1" smtClean="0">
                <a:solidFill>
                  <a:schemeClr val="bg1"/>
                </a:solidFill>
              </a:rPr>
              <a:t>revenentes</a:t>
            </a:r>
            <a:r>
              <a:rPr lang="fr-FR" sz="2400" i="1" dirty="0" smtClean="0">
                <a:solidFill>
                  <a:schemeClr val="bg1"/>
                </a:solidFill>
              </a:rPr>
              <a:t>		</a:t>
            </a:r>
            <a:r>
              <a:rPr lang="fr-FR" sz="2400" dirty="0" smtClean="0"/>
              <a:t>	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(9 </a:t>
            </a:r>
            <a:r>
              <a:rPr lang="fr-FR" i="1" dirty="0">
                <a:solidFill>
                  <a:schemeClr val="bg1"/>
                </a:solidFill>
              </a:rPr>
              <a:t>lettres)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8821" y="3935305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Polytechniciens			</a:t>
            </a:r>
            <a:r>
              <a:rPr lang="fr-FR" sz="2400" dirty="0" smtClean="0"/>
              <a:t>		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(9 </a:t>
            </a:r>
            <a:r>
              <a:rPr lang="fr-FR" i="1" dirty="0">
                <a:solidFill>
                  <a:schemeClr val="bg1"/>
                </a:solidFill>
              </a:rPr>
              <a:t>lettres</a:t>
            </a:r>
            <a:r>
              <a:rPr lang="fr-FR" i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95769" y="3873750"/>
            <a:ext cx="1330938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XXXXXXXXX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8821" y="4945453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Nous font beaucoup tourner			</a:t>
            </a:r>
            <a:r>
              <a:rPr lang="fr-FR" sz="2400" dirty="0" smtClean="0"/>
              <a:t>	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(9 </a:t>
            </a:r>
            <a:r>
              <a:rPr lang="fr-FR" i="1" dirty="0">
                <a:solidFill>
                  <a:schemeClr val="bg1"/>
                </a:solidFill>
              </a:rPr>
              <a:t>lettres</a:t>
            </a:r>
            <a:r>
              <a:rPr lang="fr-FR" i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403295" y="4883898"/>
            <a:ext cx="1223412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SSSSSSSSS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13397"/>
              </p:ext>
            </p:extLst>
          </p:nvPr>
        </p:nvGraphicFramePr>
        <p:xfrm>
          <a:off x="4845820" y="1879286"/>
          <a:ext cx="1891773" cy="1584465"/>
        </p:xfrm>
        <a:graphic>
          <a:graphicData uri="http://schemas.openxmlformats.org/drawingml/2006/table">
            <a:tbl>
              <a:tblPr/>
              <a:tblGrid>
                <a:gridCol w="210197"/>
                <a:gridCol w="210197"/>
                <a:gridCol w="210197"/>
                <a:gridCol w="210197"/>
                <a:gridCol w="210197"/>
                <a:gridCol w="210197"/>
                <a:gridCol w="210197"/>
                <a:gridCol w="210197"/>
                <a:gridCol w="210197"/>
              </a:tblGrid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7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8084" marR="8084" marT="8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er 2"/>
          <p:cNvGrpSpPr/>
          <p:nvPr/>
        </p:nvGrpSpPr>
        <p:grpSpPr>
          <a:xfrm>
            <a:off x="1280468" y="1181340"/>
            <a:ext cx="5812118" cy="871010"/>
            <a:chOff x="1280468" y="1181340"/>
            <a:chExt cx="5812118" cy="871010"/>
          </a:xfrm>
        </p:grpSpPr>
        <p:sp>
          <p:nvSpPr>
            <p:cNvPr id="7" name="ZoneTexte 6"/>
            <p:cNvSpPr txBox="1"/>
            <p:nvPr/>
          </p:nvSpPr>
          <p:spPr>
            <a:xfrm>
              <a:off x="5524657" y="1181340"/>
              <a:ext cx="1094583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0000"/>
                  </a:solidFill>
                </a:rPr>
                <a:t>EEEEEEEEE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280468" y="1683018"/>
              <a:ext cx="581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Merci Rimbaud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6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83641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i="1" dirty="0" smtClean="0">
                <a:solidFill>
                  <a:schemeClr val="bg1"/>
                </a:solidFill>
                <a:latin typeface="Avenir Heavy"/>
                <a:cs typeface="Avenir Heavy"/>
              </a:rPr>
              <a:t>Un dictionnaire de définitions </a:t>
            </a:r>
            <a:r>
              <a:rPr lang="fr-FR" sz="5400" i="1" dirty="0" err="1" smtClean="0">
                <a:solidFill>
                  <a:schemeClr val="bg1"/>
                </a:solidFill>
                <a:latin typeface="Avenir Heavy"/>
                <a:cs typeface="Avenir Heavy"/>
              </a:rPr>
              <a:t>cruciverbiques</a:t>
            </a:r>
            <a:endParaRPr lang="fr-FR" sz="5400" i="1" dirty="0" smtClean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3863083" y="2733757"/>
            <a:ext cx="5280917" cy="3115234"/>
            <a:chOff x="3535751" y="2733757"/>
            <a:chExt cx="5280917" cy="3115234"/>
          </a:xfrm>
        </p:grpSpPr>
        <p:sp>
          <p:nvSpPr>
            <p:cNvPr id="4" name="ZoneTexte 3"/>
            <p:cNvSpPr txBox="1"/>
            <p:nvPr/>
          </p:nvSpPr>
          <p:spPr>
            <a:xfrm>
              <a:off x="3535751" y="5017994"/>
              <a:ext cx="5280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i="1" dirty="0" smtClean="0">
                  <a:solidFill>
                    <a:schemeClr val="bg1"/>
                  </a:solidFill>
                  <a:latin typeface="Avenir Heavy"/>
                  <a:cs typeface="Avenir Heavy"/>
                </a:rPr>
                <a:t>d’interprétations</a:t>
              </a:r>
              <a:endParaRPr lang="fr-FR" sz="4800" i="1" dirty="0">
                <a:solidFill>
                  <a:schemeClr val="bg1"/>
                </a:solidFill>
                <a:latin typeface="Avenir Heavy"/>
                <a:cs typeface="Avenir Heavy"/>
              </a:endParaRPr>
            </a:p>
          </p:txBody>
        </p:sp>
        <p:pic>
          <p:nvPicPr>
            <p:cNvPr id="5" name="Image 4" descr="prix_grand_fr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5" t="8572" r="9690" b="21428"/>
            <a:stretch/>
          </p:blipFill>
          <p:spPr>
            <a:xfrm>
              <a:off x="4850892" y="2733757"/>
              <a:ext cx="3193270" cy="2284237"/>
            </a:xfrm>
            <a:prstGeom prst="rect">
              <a:avLst/>
            </a:prstGeom>
          </p:spPr>
        </p:pic>
      </p:grpSp>
      <p:sp>
        <p:nvSpPr>
          <p:cNvPr id="8" name="ZoneTexte 7"/>
          <p:cNvSpPr txBox="1"/>
          <p:nvPr/>
        </p:nvSpPr>
        <p:spPr>
          <a:xfrm>
            <a:off x="51228" y="3286631"/>
            <a:ext cx="5068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i="1" dirty="0" smtClean="0">
                <a:solidFill>
                  <a:schemeClr val="bg1"/>
                </a:solidFill>
                <a:latin typeface="Avenir Heavy"/>
                <a:cs typeface="Avenir Heavy"/>
              </a:rPr>
              <a:t>Codées pour un  </a:t>
            </a:r>
          </a:p>
          <a:p>
            <a:pPr algn="ctr"/>
            <a:endParaRPr lang="fr-FR" sz="48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1354" y="929130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Patrie de deux amis </a:t>
            </a:r>
            <a:r>
              <a:rPr lang="fr-FR" sz="2400" dirty="0" smtClean="0"/>
              <a:t>				</a:t>
            </a:r>
            <a:r>
              <a:rPr lang="fr-FR" sz="2400" i="1" dirty="0" smtClean="0">
                <a:solidFill>
                  <a:schemeClr val="bg1"/>
                </a:solidFill>
              </a:rPr>
              <a:t>	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(10 lettres)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1354" y="2466553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Dans la gamme… 			</a:t>
            </a:r>
            <a:r>
              <a:rPr lang="fr-FR" sz="2400" dirty="0" smtClean="0"/>
              <a:t>			</a:t>
            </a:r>
            <a:r>
              <a:rPr lang="fr-FR" i="1" dirty="0" smtClean="0">
                <a:solidFill>
                  <a:schemeClr val="bg1"/>
                </a:solidFill>
              </a:rPr>
              <a:t>Georges Perec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(11 </a:t>
            </a:r>
            <a:r>
              <a:rPr lang="fr-FR" i="1" dirty="0">
                <a:solidFill>
                  <a:schemeClr val="bg1"/>
                </a:solidFill>
              </a:rPr>
              <a:t>lettres</a:t>
            </a:r>
            <a:r>
              <a:rPr lang="fr-FR" i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01502" y="2524534"/>
            <a:ext cx="1817738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DO RE MI FA SOL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1276501" y="994582"/>
            <a:ext cx="7776882" cy="1011202"/>
            <a:chOff x="1276501" y="994582"/>
            <a:chExt cx="7776882" cy="1011202"/>
          </a:xfrm>
        </p:grpSpPr>
        <p:sp>
          <p:nvSpPr>
            <p:cNvPr id="7" name="ZoneTexte 6"/>
            <p:cNvSpPr txBox="1"/>
            <p:nvPr/>
          </p:nvSpPr>
          <p:spPr>
            <a:xfrm>
              <a:off x="4921339" y="994582"/>
              <a:ext cx="1697901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mtClean="0">
                  <a:solidFill>
                    <a:srgbClr val="FF0000"/>
                  </a:solidFill>
                </a:rPr>
                <a:t>MONOMOTAPA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276501" y="1636452"/>
              <a:ext cx="7776882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00FF"/>
                  </a:solidFill>
                </a:rPr>
                <a:t>Le songe de Monomotapa tire son titre de la fable de La Fontaine </a:t>
              </a:r>
              <a:r>
                <a:rPr lang="fr-FR" dirty="0" smtClean="0">
                  <a:solidFill>
                    <a:srgbClr val="0000FF"/>
                  </a:solidFill>
                </a:rPr>
                <a:t>: Les </a:t>
              </a:r>
              <a:r>
                <a:rPr lang="fr-FR" dirty="0">
                  <a:solidFill>
                    <a:srgbClr val="0000FF"/>
                  </a:solidFill>
                </a:rPr>
                <a:t>deux amis 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83887" y="3731817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Estival à l’épellation	 	</a:t>
            </a:r>
            <a:r>
              <a:rPr lang="fr-FR" sz="2400" dirty="0" smtClean="0"/>
              <a:t>				</a:t>
            </a:r>
            <a:r>
              <a:rPr lang="fr-FR" i="1" dirty="0" smtClean="0">
                <a:solidFill>
                  <a:schemeClr val="bg1"/>
                </a:solidFill>
              </a:rPr>
              <a:t>L’Oiseau</a:t>
            </a:r>
          </a:p>
          <a:p>
            <a:r>
              <a:rPr lang="fr-FR" i="1" dirty="0" smtClean="0">
                <a:solidFill>
                  <a:schemeClr val="bg1"/>
                </a:solidFill>
              </a:rPr>
              <a:t>(2 </a:t>
            </a:r>
            <a:r>
              <a:rPr lang="fr-FR" i="1" dirty="0">
                <a:solidFill>
                  <a:schemeClr val="bg1"/>
                </a:solidFill>
              </a:rPr>
              <a:t>lettres)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62068" y="3767995"/>
            <a:ext cx="428322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8503" y="4802149"/>
            <a:ext cx="8852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Cela laisse entendre que je n’ai plus	 	</a:t>
            </a:r>
            <a:r>
              <a:rPr lang="fr-FR" sz="2400" dirty="0" smtClean="0"/>
              <a:t>	</a:t>
            </a:r>
            <a:r>
              <a:rPr lang="fr-FR" sz="2400" dirty="0"/>
              <a:t>	</a:t>
            </a:r>
            <a:r>
              <a:rPr lang="fr-FR" i="1" dirty="0" smtClean="0">
                <a:solidFill>
                  <a:schemeClr val="bg1"/>
                </a:solidFill>
              </a:rPr>
              <a:t>Jacques </a:t>
            </a:r>
            <a:r>
              <a:rPr lang="fr-FR" i="1" dirty="0" err="1" smtClean="0">
                <a:solidFill>
                  <a:schemeClr val="bg1"/>
                </a:solidFill>
              </a:rPr>
              <a:t>Drillon</a:t>
            </a:r>
            <a:endParaRPr lang="fr-FR" i="1" dirty="0" smtClean="0">
              <a:solidFill>
                <a:schemeClr val="bg1"/>
              </a:solidFill>
            </a:endParaRPr>
          </a:p>
          <a:p>
            <a:r>
              <a:rPr lang="fr-FR" i="1" dirty="0" smtClean="0">
                <a:solidFill>
                  <a:schemeClr val="bg1"/>
                </a:solidFill>
              </a:rPr>
              <a:t>(2 </a:t>
            </a:r>
            <a:r>
              <a:rPr lang="fr-FR" i="1" dirty="0">
                <a:solidFill>
                  <a:schemeClr val="bg1"/>
                </a:solidFill>
              </a:rPr>
              <a:t>lettres)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92944" y="4838327"/>
            <a:ext cx="502062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GU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9" grpId="0"/>
      <p:bldP spid="20" grpId="0" animBg="1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32150"/>
              </p:ext>
            </p:extLst>
          </p:nvPr>
        </p:nvGraphicFramePr>
        <p:xfrm>
          <a:off x="351117" y="1599287"/>
          <a:ext cx="2853765" cy="914400"/>
        </p:xfrm>
        <a:graphic>
          <a:graphicData uri="http://schemas.openxmlformats.org/drawingml/2006/table">
            <a:tbl>
              <a:tblPr/>
              <a:tblGrid>
                <a:gridCol w="317085"/>
                <a:gridCol w="317085"/>
                <a:gridCol w="317085"/>
                <a:gridCol w="317085"/>
                <a:gridCol w="317085"/>
                <a:gridCol w="317085"/>
                <a:gridCol w="317085"/>
                <a:gridCol w="317085"/>
                <a:gridCol w="317085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441010" y="3044394"/>
            <a:ext cx="570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L’Oiseau fait son grand come back</a:t>
            </a:r>
            <a:endParaRPr lang="fr-FR" sz="2400" dirty="0">
              <a:solidFill>
                <a:srgbClr val="0000FF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51227" y="524300"/>
            <a:ext cx="8963012" cy="2520094"/>
            <a:chOff x="1098751" y="612266"/>
            <a:chExt cx="8945503" cy="2520094"/>
          </a:xfrm>
        </p:grpSpPr>
        <p:sp>
          <p:nvSpPr>
            <p:cNvPr id="16" name="ZoneTexte 15"/>
            <p:cNvSpPr txBox="1"/>
            <p:nvPr/>
          </p:nvSpPr>
          <p:spPr>
            <a:xfrm>
              <a:off x="1823819" y="612266"/>
              <a:ext cx="17102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bg1"/>
                  </a:solidFill>
                </a:rPr>
                <a:t>12 juillet 2014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4" name="Grouper 3"/>
            <p:cNvGrpSpPr/>
            <p:nvPr/>
          </p:nvGrpSpPr>
          <p:grpSpPr>
            <a:xfrm>
              <a:off x="1098751" y="739937"/>
              <a:ext cx="8945503" cy="2392423"/>
              <a:chOff x="-25171" y="669814"/>
              <a:chExt cx="9169171" cy="2360745"/>
            </a:xfrm>
          </p:grpSpPr>
          <p:pic>
            <p:nvPicPr>
              <p:cNvPr id="2" name="Image 1" descr="Capture d’écran 2015-02-11 à 10.49.05.jpg"/>
              <p:cNvPicPr>
                <a:picLocks noChangeAspect="1"/>
              </p:cNvPicPr>
              <p:nvPr/>
            </p:nvPicPr>
            <p:blipFill rotWithShape="1">
              <a:blip r:embed="rId3">
                <a:alphaModFix amt="49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758"/>
              <a:stretch/>
            </p:blipFill>
            <p:spPr>
              <a:xfrm>
                <a:off x="-25171" y="1025111"/>
                <a:ext cx="3441011" cy="2005448"/>
              </a:xfrm>
              <a:prstGeom prst="rect">
                <a:avLst/>
              </a:prstGeom>
            </p:spPr>
          </p:pic>
          <p:sp>
            <p:nvSpPr>
              <p:cNvPr id="5" name="ZoneTexte 4"/>
              <p:cNvSpPr txBox="1"/>
              <p:nvPr/>
            </p:nvSpPr>
            <p:spPr>
              <a:xfrm>
                <a:off x="3441011" y="1768031"/>
                <a:ext cx="5702989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000000"/>
                    </a:solidFill>
                  </a:rPr>
                  <a:t>H : I+II+III. Mais oui, ô lecteur bien aimé, tel est bien l’événement inouï auquel tu assistes en cet instant…</a:t>
                </a:r>
                <a:endParaRPr lang="fr-FR" sz="24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8" name="Image 17" descr="Capture d’écran 2015-02-11 à 11.08.06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9" r="21892" b="50158"/>
              <a:stretch/>
            </p:blipFill>
            <p:spPr>
              <a:xfrm>
                <a:off x="3435798" y="984356"/>
                <a:ext cx="4289185" cy="390170"/>
              </a:xfrm>
              <a:prstGeom prst="rect">
                <a:avLst/>
              </a:prstGeom>
            </p:spPr>
          </p:pic>
          <p:pic>
            <p:nvPicPr>
              <p:cNvPr id="21" name="Image 20" descr="Capture d’écran 2015-02-11 à 11.08.58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5798" y="674040"/>
                <a:ext cx="4289185" cy="320687"/>
              </a:xfrm>
              <a:prstGeom prst="rect">
                <a:avLst/>
              </a:prstGeom>
            </p:spPr>
          </p:pic>
          <p:pic>
            <p:nvPicPr>
              <p:cNvPr id="20" name="Image 19" descr="Capture d’écran 2015-02-11 à 11.10.01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9599" y="669814"/>
                <a:ext cx="656199" cy="335284"/>
              </a:xfrm>
              <a:prstGeom prst="rect">
                <a:avLst/>
              </a:prstGeom>
            </p:spPr>
          </p:pic>
        </p:grpSp>
      </p:grpSp>
      <p:sp>
        <p:nvSpPr>
          <p:cNvPr id="19" name="ZoneTexte 18"/>
          <p:cNvSpPr txBox="1"/>
          <p:nvPr/>
        </p:nvSpPr>
        <p:spPr>
          <a:xfrm>
            <a:off x="161594" y="4159418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Sans valeur, surtout dans cet état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821756" y="4558619"/>
            <a:ext cx="570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TOC</a:t>
            </a:r>
            <a:endParaRPr lang="fr-FR" sz="2400" dirty="0">
              <a:solidFill>
                <a:srgbClr val="0000FF"/>
              </a:solidFill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916178" y="2437145"/>
            <a:ext cx="5386537" cy="2183938"/>
            <a:chOff x="916178" y="2437145"/>
            <a:chExt cx="5386537" cy="2183938"/>
          </a:xfrm>
        </p:grpSpPr>
        <p:sp>
          <p:nvSpPr>
            <p:cNvPr id="26" name="ZoneTexte 25"/>
            <p:cNvSpPr txBox="1"/>
            <p:nvPr/>
          </p:nvSpPr>
          <p:spPr>
            <a:xfrm>
              <a:off x="5711049" y="4251751"/>
              <a:ext cx="591666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0000"/>
                  </a:solidFill>
                </a:rPr>
                <a:t>OTC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eur droit avec flèche 5"/>
            <p:cNvCxnSpPr>
              <a:stCxn id="26" idx="1"/>
            </p:cNvCxnSpPr>
            <p:nvPr/>
          </p:nvCxnSpPr>
          <p:spPr>
            <a:xfrm flipH="1" flipV="1">
              <a:off x="916178" y="2437145"/>
              <a:ext cx="4794871" cy="19992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79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0000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rgbClr val="FF0000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rgbClr val="FF0000"/>
              </a:solidFill>
              <a:latin typeface="Avenir Heavy"/>
              <a:cs typeface="Avenir Heavy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67891" y="2159662"/>
            <a:ext cx="19626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Dictateur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28062" y="2744438"/>
            <a:ext cx="33194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Multirécidiviste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287774" y="4595120"/>
            <a:ext cx="48048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Conseil constitutionnel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54753" y="-121040"/>
            <a:ext cx="1875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: Q U I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4639" y="709956"/>
            <a:ext cx="19626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</a:rPr>
              <a:t>Anar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057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0000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rgbClr val="FF0000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rgbClr val="FF0000"/>
              </a:solidFill>
              <a:latin typeface="Avenir Heavy"/>
              <a:cs typeface="Avenir Heavy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1227" y="1206359"/>
            <a:ext cx="9201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Demain à </a:t>
            </a:r>
            <a:r>
              <a:rPr lang="fr-FR" sz="3200" b="1" i="1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l’Assemblée </a:t>
            </a:r>
            <a:r>
              <a:rPr lang="fr-FR" sz="3200" b="1" i="1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nationale</a:t>
            </a:r>
          </a:p>
          <a:p>
            <a:pPr algn="ctr"/>
            <a:endParaRPr lang="fr-FR" sz="3200" b="1" i="1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endParaRPr lang="fr-FR" sz="3200" b="1" i="1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endParaRPr lang="fr-FR" sz="3200" b="1" i="1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endParaRPr lang="fr-FR" sz="3200" b="1" i="1" dirty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endParaRPr lang="fr-FR" sz="3200" b="1" i="1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endParaRPr lang="fr-FR" sz="3200" b="1" i="1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  <a:p>
            <a:pPr algn="ctr"/>
            <a:r>
              <a:rPr lang="fr-FR" sz="3200" b="1" i="1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Code • Loi </a:t>
            </a:r>
            <a:r>
              <a:rPr lang="fr-FR" sz="3200" b="1" i="1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• Parlement </a:t>
            </a:r>
            <a:r>
              <a:rPr lang="fr-FR" sz="3200" b="1" i="1" dirty="0" smtClean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• Député</a:t>
            </a:r>
            <a:r>
              <a:rPr lang="fr-FR" sz="3200" b="1" i="1" dirty="0">
                <a:solidFill>
                  <a:schemeClr val="bg1"/>
                </a:solidFill>
                <a:latin typeface="Apple Chancery" charset="0"/>
                <a:ea typeface="Apple Chancery" charset="0"/>
                <a:cs typeface="Apple Chancery" charset="0"/>
              </a:rPr>
              <a:t> • Citoyen </a:t>
            </a:r>
            <a:r>
              <a:rPr lang="fr-FR" sz="3200" b="1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endParaRPr lang="fr-FR" sz="3200" b="1" i="1" dirty="0" smtClean="0">
              <a:solidFill>
                <a:schemeClr val="bg1"/>
              </a:solidFill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 rot="20769403">
            <a:off x="19498" y="2619509"/>
            <a:ext cx="854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Nos adhérents mouillent leurs plumes </a:t>
            </a:r>
          </a:p>
          <a:p>
            <a:pPr algn="ctr"/>
            <a:r>
              <a:rPr lang="fr-F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pour enrichir nos dictionnaires</a:t>
            </a:r>
            <a:endParaRPr lang="fr-FR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tolia_6901686_Subscription_XL.jpg"/>
          <p:cNvPicPr>
            <a:picLocks noChangeAspect="1"/>
          </p:cNvPicPr>
          <p:nvPr/>
        </p:nvPicPr>
        <p:blipFill>
          <a:blip r:embed="rId3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" y="-149420"/>
            <a:ext cx="9144000" cy="612119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0000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rgbClr val="FF0000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rgbClr val="FF0000"/>
              </a:solidFill>
              <a:latin typeface="Avenir Heavy"/>
              <a:cs typeface="Avenir Heavy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67" y="681891"/>
            <a:ext cx="51706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Clé-barre.</a:t>
            </a:r>
            <a:endParaRPr lang="fr-FR" sz="3200" b="1" dirty="0">
              <a:solidFill>
                <a:srgbClr val="0000FF"/>
              </a:solidFill>
              <a:latin typeface="Book Antiqua"/>
              <a:cs typeface="Book Antiqu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1070" y="1262183"/>
            <a:ext cx="46765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Book Antiqua"/>
                <a:cs typeface="Book Antiqua"/>
              </a:rPr>
              <a:t>Civil admis au </a:t>
            </a:r>
            <a:r>
              <a:rPr lang="fr-FR" sz="32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palais.</a:t>
            </a:r>
            <a:endParaRPr lang="fr-FR" sz="3200" dirty="0">
              <a:latin typeface="Book Antiqua"/>
              <a:cs typeface="Book Antiqu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181303" y="969795"/>
            <a:ext cx="19626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Code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5963" y="2495019"/>
            <a:ext cx="6817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</a:rPr>
              <a:t>Conçue à plusieurs dans une </a:t>
            </a:r>
            <a:r>
              <a:rPr lang="fr-FR" sz="3200" b="1" dirty="0" smtClean="0">
                <a:solidFill>
                  <a:srgbClr val="0000FF"/>
                </a:solidFill>
              </a:rPr>
              <a:t>chambre.</a:t>
            </a:r>
            <a:endParaRPr lang="fr-FR" sz="3200" b="1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706" y="3075311"/>
            <a:ext cx="6166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</a:rPr>
              <a:t>Se débat avant d’être </a:t>
            </a:r>
            <a:r>
              <a:rPr lang="fr-FR" sz="3200" b="1" dirty="0" smtClean="0">
                <a:solidFill>
                  <a:srgbClr val="0000FF"/>
                </a:solidFill>
              </a:rPr>
              <a:t>arrêtée.</a:t>
            </a:r>
            <a:endParaRPr lang="fr-FR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181303" y="2788156"/>
            <a:ext cx="19626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Loi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4516" y="4330550"/>
            <a:ext cx="80485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Il de la </a:t>
            </a:r>
            <a:r>
              <a:rPr lang="fr-FR" sz="3200" b="1" dirty="0" smtClean="0">
                <a:solidFill>
                  <a:srgbClr val="0000FF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Cité.</a:t>
            </a:r>
            <a:endParaRPr lang="fr-FR" sz="3200" b="1" dirty="0">
              <a:solidFill>
                <a:srgbClr val="0000FF"/>
              </a:solidFill>
              <a:latin typeface="Apple SD Gothic Neo" charset="-127"/>
              <a:ea typeface="Apple SD Gothic Neo" charset="-127"/>
              <a:cs typeface="Apple SD Gothic Neo" charset="-127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552" y="4915326"/>
            <a:ext cx="727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Un Monsieur de la </a:t>
            </a:r>
            <a:r>
              <a:rPr lang="fr-FR" sz="3200" b="1" dirty="0" smtClean="0">
                <a:solidFill>
                  <a:srgbClr val="0000FF"/>
                </a:solidFill>
                <a:latin typeface="Apple SD Gothic Neo" charset="-127"/>
                <a:ea typeface="Apple SD Gothic Neo" charset="-127"/>
                <a:cs typeface="Apple SD Gothic Neo" charset="-127"/>
              </a:rPr>
              <a:t>Révolution</a:t>
            </a:r>
            <a:r>
              <a:rPr lang="fr-FR" sz="32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.</a:t>
            </a:r>
            <a:endParaRPr lang="fr-FR" sz="3200" dirty="0">
              <a:latin typeface="Book Antiqua"/>
              <a:cs typeface="Book Antiqua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181303" y="4561686"/>
            <a:ext cx="19626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Citoyen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  <p:bldP spid="16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ssemblee-Nationale.jpg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65"/>
            <a:ext cx="9151467" cy="581557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0000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rgbClr val="FF0000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rgbClr val="FF0000"/>
              </a:solidFill>
              <a:latin typeface="Avenir Heavy"/>
              <a:cs typeface="Avenir Heavy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0136" y="1862478"/>
            <a:ext cx="752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DIN Alternate" charset="0"/>
                <a:ea typeface="DIN Alternate" charset="0"/>
                <a:cs typeface="DIN Alternate" charset="0"/>
              </a:rPr>
              <a:t>Se réunit pour un oui ou pour un </a:t>
            </a:r>
            <a:r>
              <a:rPr lang="fr-FR" sz="3200" b="1" dirty="0" smtClean="0">
                <a:solidFill>
                  <a:srgbClr val="0000FF"/>
                </a:solidFill>
                <a:latin typeface="DIN Alternate" charset="0"/>
                <a:ea typeface="DIN Alternate" charset="0"/>
                <a:cs typeface="DIN Alternate" charset="0"/>
              </a:rPr>
              <a:t>non.</a:t>
            </a:r>
            <a:endParaRPr lang="fr-FR" sz="3200" b="1" dirty="0">
              <a:solidFill>
                <a:srgbClr val="0000FF"/>
              </a:solidFill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8754" y="2442770"/>
            <a:ext cx="79791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DIN Alternate" charset="0"/>
                <a:ea typeface="DIN Alternate" charset="0"/>
                <a:cs typeface="DIN Alternate" charset="0"/>
              </a:rPr>
              <a:t>Comprend deux chambres sans </a:t>
            </a:r>
            <a:r>
              <a:rPr lang="fr-FR" sz="3200" b="1" dirty="0" smtClean="0">
                <a:solidFill>
                  <a:srgbClr val="0000FF"/>
                </a:solidFill>
                <a:latin typeface="DIN Alternate" charset="0"/>
                <a:ea typeface="DIN Alternate" charset="0"/>
                <a:cs typeface="DIN Alternate" charset="0"/>
              </a:rPr>
              <a:t>lit.</a:t>
            </a:r>
            <a:endParaRPr lang="fr-FR" sz="3200" dirty="0">
              <a:latin typeface="DIN Alternate" charset="0"/>
              <a:ea typeface="DIN Alternate" charset="0"/>
              <a:cs typeface="DIN Alternate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44176" y="1046980"/>
            <a:ext cx="2463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Parlement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8549" y="4268732"/>
            <a:ext cx="68179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Hiragino Maru Gothic Pro W4" charset="-128"/>
                <a:ea typeface="Hiragino Maru Gothic Pro W4" charset="-128"/>
                <a:cs typeface="Hiragino Maru Gothic Pro W4" charset="-128"/>
              </a:rPr>
              <a:t>Sorti au clair de l'urne.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4762" y="4849024"/>
            <a:ext cx="848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Hiragino Maru Gothic Pro W4" charset="-128"/>
                <a:ea typeface="Hiragino Maru Gothic Pro W4" charset="-128"/>
                <a:cs typeface="Hiragino Maru Gothic Pro W4" charset="-128"/>
              </a:rPr>
              <a:t>Connaît le succès après le </a:t>
            </a:r>
            <a:r>
              <a:rPr lang="fr-FR" sz="3200" b="1" dirty="0" smtClean="0">
                <a:solidFill>
                  <a:srgbClr val="0000FF"/>
                </a:solidFill>
                <a:latin typeface="Hiragino Maru Gothic Pro W4" charset="-128"/>
                <a:ea typeface="Hiragino Maru Gothic Pro W4" charset="-128"/>
                <a:cs typeface="Hiragino Maru Gothic Pro W4" charset="-128"/>
              </a:rPr>
              <a:t>dépouillement.</a:t>
            </a:r>
            <a:endParaRPr lang="fr-FR" sz="3200" dirty="0">
              <a:latin typeface="Hiragino Maru Gothic Pro W4" charset="-128"/>
              <a:ea typeface="Hiragino Maru Gothic Pro W4" charset="-128"/>
              <a:cs typeface="Hiragino Maru Gothic Pro W4" charset="-12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31190" y="3600809"/>
            <a:ext cx="218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0000"/>
                </a:solidFill>
              </a:rPr>
              <a:t>Député</a:t>
            </a:r>
            <a:endParaRPr lang="fr-F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89652" y="202177"/>
            <a:ext cx="8446478" cy="5712060"/>
            <a:chOff x="89652" y="202177"/>
            <a:chExt cx="8446478" cy="5712060"/>
          </a:xfrm>
        </p:grpSpPr>
        <p:pic>
          <p:nvPicPr>
            <p:cNvPr id="9" name="Image 8" descr="Macintosh HD:Users:YvesJules:MOI:ALCDM:web:images:A.Livres:drillon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387" y="211499"/>
              <a:ext cx="1378938" cy="1747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Macintosh HD:Users:YvesJules:MOI:ALCDM:web:images:A.Livres:moinot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845" y="202177"/>
              <a:ext cx="1380176" cy="1754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 descr="Macintosh HD:Users:YvesJules:MOI:Jeux:MOTS CROISES:Larousse :MotscroisesPLI2014.jp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184" y="2128307"/>
              <a:ext cx="1408822" cy="1745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Macintosh HD:Users:YvesJules:MOI:Jeux:MOTS CROISES:Larousse :ADN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7" y="4086148"/>
              <a:ext cx="1366757" cy="182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 14" descr="Macintosh HD:Users:YvesJules:MOI:Jeux:MOTS CROISES:Larousse :MotscroisesPLI2015.jp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69" y="2101440"/>
              <a:ext cx="1373233" cy="177278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</p:pic>
        <p:pic>
          <p:nvPicPr>
            <p:cNvPr id="16" name="Image 15" descr="Macintosh HD:Users:YvesJules:MOI:Jeux:MOTS CROISES:Larousse :MotscroisesPLIfleches.jp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857" y="2109556"/>
              <a:ext cx="1392572" cy="17737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 16" descr="Macintosh HD:Users:YvesJules:MOI:Jeux:MOTS CROISES:Larousse :MotscroisesPLIthemes.jp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963" y="2128307"/>
              <a:ext cx="1366756" cy="1756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 17" descr="Macintosh HD:Users:YvesJules:MOI:Jeux:MOTS CROISES:Larousse :dupuis.jpg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444" y="4071206"/>
              <a:ext cx="1285267" cy="1828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 18" descr="Macintosh HD:Users:YvesJules:MOI:Jeux:MOTS CROISES:Larousse :Sylvain argot.jpg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801" y="4023632"/>
              <a:ext cx="1252299" cy="1788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age 19" descr="Macintosh HD:Users:YvesJules:MOI:Jeux:MOTS CROISES:Larousse :MotscroisesPLIcorses.jpg"/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975" y="2128307"/>
              <a:ext cx="1361155" cy="1756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age 20" descr="Macintosh HD:Users:YvesJules:MOI:ALCDM:Evenements:Anciens événements:First mots croisés NULS:COUV max.jpg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221" y="4051719"/>
              <a:ext cx="1124446" cy="1760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 5" descr="IMG_1058.JP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177" y="3959412"/>
              <a:ext cx="1158116" cy="1911621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89652" y="361455"/>
              <a:ext cx="302303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0000FF"/>
                  </a:solidFill>
                </a:rPr>
                <a:t>Les </a:t>
              </a:r>
              <a:r>
                <a:rPr lang="fr-FR" sz="2400" dirty="0" smtClean="0">
                  <a:solidFill>
                    <a:srgbClr val="0000FF"/>
                  </a:solidFill>
                </a:rPr>
                <a:t>recueils </a:t>
              </a:r>
              <a:r>
                <a:rPr lang="fr-FR" sz="2400" dirty="0">
                  <a:solidFill>
                    <a:srgbClr val="0000FF"/>
                  </a:solidFill>
                </a:rPr>
                <a:t>des auteurs </a:t>
              </a:r>
              <a:endParaRPr lang="fr-FR" sz="2400" dirty="0" smtClean="0">
                <a:solidFill>
                  <a:srgbClr val="0000FF"/>
                </a:solidFill>
              </a:endParaRPr>
            </a:p>
            <a:p>
              <a:endParaRPr lang="fr-FR" sz="2400" dirty="0">
                <a:solidFill>
                  <a:srgbClr val="0000FF"/>
                </a:solidFill>
              </a:endParaRPr>
            </a:p>
            <a:p>
              <a:r>
                <a:rPr lang="fr-FR" sz="2400" dirty="0" smtClean="0">
                  <a:solidFill>
                    <a:srgbClr val="0000FF"/>
                  </a:solidFill>
                </a:rPr>
                <a:t>de </a:t>
              </a:r>
              <a:endParaRPr lang="fr-FR" sz="2400" dirty="0">
                <a:solidFill>
                  <a:srgbClr val="0000FF"/>
                </a:solidFill>
              </a:endParaRPr>
            </a:p>
            <a:p>
              <a:r>
                <a:rPr lang="fr-FR" sz="2000" dirty="0" smtClean="0">
                  <a:solidFill>
                    <a:srgbClr val="0000FF"/>
                  </a:solidFill>
                </a:rPr>
                <a:t> </a:t>
              </a:r>
              <a:endParaRPr lang="fr-FR" sz="2000" dirty="0">
                <a:solidFill>
                  <a:srgbClr val="0000FF"/>
                </a:solidFill>
              </a:endParaRPr>
            </a:p>
          </p:txBody>
        </p:sp>
        <p:pic>
          <p:nvPicPr>
            <p:cNvPr id="1025" name="Image 20" descr="Description : Macintosh HD:Users:YvesJules:MOI:ALCDM:Communication:logo:logooooo pench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09" y="938629"/>
              <a:ext cx="1555996" cy="784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09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0000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rgbClr val="FF0000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rgbClr val="FF0000"/>
              </a:solidFill>
              <a:latin typeface="Avenir Heavy"/>
              <a:cs typeface="Avenir Heavy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4639" y="709956"/>
            <a:ext cx="19626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FF"/>
                </a:solidFill>
              </a:rPr>
              <a:t>Anar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154753" y="-121040"/>
            <a:ext cx="1875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: Q U I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87336" y="673534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À propos… </a:t>
            </a:r>
            <a:r>
              <a:rPr lang="fr-FR" sz="36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hors sujet quoi que !</a:t>
            </a:r>
            <a:r>
              <a:rPr lang="fr-FR" sz="3600" dirty="0" smtClean="0">
                <a:solidFill>
                  <a:srgbClr val="FF0000"/>
                </a:solidFill>
              </a:rPr>
              <a:t>	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467" y="1802562"/>
            <a:ext cx="913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Qui est cette personne influencée </a:t>
            </a:r>
            <a:r>
              <a:rPr lang="fr-FR" sz="3200" dirty="0" smtClean="0">
                <a:solidFill>
                  <a:schemeClr val="bg1"/>
                </a:solidFill>
              </a:rPr>
              <a:t>dès la naissance </a:t>
            </a:r>
            <a:r>
              <a:rPr lang="fr-FR" sz="3200" dirty="0" smtClean="0">
                <a:solidFill>
                  <a:srgbClr val="FF0000"/>
                </a:solidFill>
              </a:rPr>
              <a:t>	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606566" y="2413194"/>
            <a:ext cx="913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p</a:t>
            </a:r>
            <a:r>
              <a:rPr lang="fr-FR" sz="3200" dirty="0" smtClean="0">
                <a:solidFill>
                  <a:srgbClr val="FF0000"/>
                </a:solidFill>
              </a:rPr>
              <a:t>ar des revendications </a:t>
            </a:r>
            <a:r>
              <a:rPr lang="fr-FR" sz="3200" dirty="0" smtClean="0">
                <a:solidFill>
                  <a:sysClr val="windowText" lastClr="000000"/>
                </a:solidFill>
              </a:rPr>
              <a:t>anarchisantes </a:t>
            </a:r>
            <a:r>
              <a:rPr lang="fr-FR" sz="3200" dirty="0" smtClean="0">
                <a:solidFill>
                  <a:srgbClr val="FF0000"/>
                </a:solidFill>
              </a:rPr>
              <a:t>	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226343" y="2974583"/>
            <a:ext cx="913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d’imposer les </a:t>
            </a:r>
            <a:r>
              <a:rPr lang="fr-FR" sz="3600" dirty="0" smtClean="0">
                <a:solidFill>
                  <a:sysClr val="windowText" lastClr="000000"/>
                </a:solidFill>
              </a:rPr>
              <a:t>35 heures </a:t>
            </a:r>
            <a:r>
              <a:rPr lang="fr-FR" sz="36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10759" y="5205829"/>
            <a:ext cx="681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Un indice ????</a:t>
            </a:r>
            <a:endParaRPr lang="fr-FR" sz="4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3972252"/>
            <a:ext cx="9136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Et qui en </a:t>
            </a:r>
            <a:r>
              <a:rPr lang="fr-FR" sz="3200" dirty="0" smtClean="0">
                <a:solidFill>
                  <a:sysClr val="windowText" lastClr="000000"/>
                </a:solidFill>
              </a:rPr>
              <a:t>effectue plutôt le double !!!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rgbClr val="FF0000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rgbClr val="FF0000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rgbClr val="FF0000"/>
              </a:solidFill>
              <a:latin typeface="Avenir Heavy"/>
              <a:cs typeface="Avenir Heavy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54753" y="-121040"/>
            <a:ext cx="1875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: Q U I ?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14" name="Image 13" descr="Macintosh HD:Users:YvesJules:Desktop:Capture d’écran 2015-02-27 à 15.31.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" y="586846"/>
            <a:ext cx="689673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Macintosh HD:Users:YvesJules:Desktop:Capture d’écran 2015-02-27 à 15.32.0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22"/>
          <a:stretch/>
        </p:blipFill>
        <p:spPr bwMode="auto">
          <a:xfrm>
            <a:off x="-1793" y="2332411"/>
            <a:ext cx="6896735" cy="1325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-88572" y="4535089"/>
            <a:ext cx="220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C’est lui…</a:t>
            </a:r>
            <a:endParaRPr lang="fr-FR" sz="3600" dirty="0">
              <a:solidFill>
                <a:schemeClr val="bg1"/>
              </a:solidFill>
            </a:endParaRPr>
          </a:p>
        </p:txBody>
      </p:sp>
      <p:grpSp>
        <p:nvGrpSpPr>
          <p:cNvPr id="18" name="Grouper 17"/>
          <p:cNvGrpSpPr/>
          <p:nvPr/>
        </p:nvGrpSpPr>
        <p:grpSpPr>
          <a:xfrm>
            <a:off x="4365818" y="3224183"/>
            <a:ext cx="4778182" cy="2744925"/>
            <a:chOff x="4365818" y="3224183"/>
            <a:chExt cx="4778182" cy="2744925"/>
          </a:xfrm>
        </p:grpSpPr>
        <p:pic>
          <p:nvPicPr>
            <p:cNvPr id="7" name="Image 6" descr="1915065.swf.jpe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8" t="9944" r="25122"/>
            <a:stretch/>
          </p:blipFill>
          <p:spPr>
            <a:xfrm>
              <a:off x="6863254" y="3224183"/>
              <a:ext cx="2280746" cy="2744925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4365818" y="5196029"/>
              <a:ext cx="331942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rgbClr val="0000FF"/>
                  </a:solidFill>
                </a:rPr>
                <a:t>Merci Jean…</a:t>
              </a:r>
              <a:endParaRPr lang="fr-FR" sz="3200" dirty="0"/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1936699" y="2332411"/>
            <a:ext cx="4858238" cy="2808838"/>
            <a:chOff x="1933585" y="2311027"/>
            <a:chExt cx="4858238" cy="2808838"/>
          </a:xfrm>
        </p:grpSpPr>
        <p:cxnSp>
          <p:nvCxnSpPr>
            <p:cNvPr id="11" name="Connecteur droit avec flèche 10"/>
            <p:cNvCxnSpPr/>
            <p:nvPr/>
          </p:nvCxnSpPr>
          <p:spPr>
            <a:xfrm flipH="1">
              <a:off x="4380637" y="2311027"/>
              <a:ext cx="407144" cy="228561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1933585" y="4596645"/>
              <a:ext cx="4858238" cy="52322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VENDREDI 30 DECEMBRE 1949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8470" y="926362"/>
            <a:ext cx="875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</a:rPr>
              <a:t>LES MOTS CROISÉS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366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i="1" dirty="0">
                <a:solidFill>
                  <a:schemeClr val="bg1"/>
                </a:solidFill>
              </a:rPr>
              <a:t>Les mots croisés - fléchés : un jeu ? </a:t>
            </a: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8470" y="3593298"/>
            <a:ext cx="8755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i="1" dirty="0">
              <a:solidFill>
                <a:srgbClr val="0000FF"/>
              </a:solidFill>
            </a:endParaRPr>
          </a:p>
          <a:p>
            <a:r>
              <a:rPr lang="fr-FR" sz="2400" b="1" dirty="0" smtClean="0">
                <a:solidFill>
                  <a:srgbClr val="FF0000"/>
                </a:solidFill>
              </a:rPr>
              <a:t>Jeu </a:t>
            </a:r>
            <a:r>
              <a:rPr lang="fr-FR" sz="2400" dirty="0" smtClean="0">
                <a:solidFill>
                  <a:srgbClr val="000000"/>
                </a:solidFill>
              </a:rPr>
              <a:t>consistant à trouver des mots qui s’entrecroisent dans une grille, en </a:t>
            </a:r>
            <a:r>
              <a:rPr lang="fr-FR" sz="2400" u="sng" dirty="0" smtClean="0">
                <a:solidFill>
                  <a:srgbClr val="000000"/>
                </a:solidFill>
              </a:rPr>
              <a:t>interprétant</a:t>
            </a:r>
            <a:r>
              <a:rPr lang="fr-FR" sz="2400" dirty="0" smtClean="0">
                <a:solidFill>
                  <a:srgbClr val="000000"/>
                </a:solidFill>
              </a:rPr>
              <a:t> des </a:t>
            </a:r>
            <a:r>
              <a:rPr lang="fr-FR" sz="3200" b="1" dirty="0">
                <a:solidFill>
                  <a:srgbClr val="000000"/>
                </a:solidFill>
              </a:rPr>
              <a:t>définitions</a:t>
            </a:r>
            <a:r>
              <a:rPr lang="fr-FR" sz="2400" b="1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plus ou moins </a:t>
            </a:r>
            <a:r>
              <a:rPr lang="fr-FR" sz="2400" u="sng" dirty="0" smtClean="0">
                <a:solidFill>
                  <a:srgbClr val="000000"/>
                </a:solidFill>
              </a:rPr>
              <a:t>énigmatiques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fr-FR" sz="2400" b="1" dirty="0">
                <a:solidFill>
                  <a:srgbClr val="000000"/>
                </a:solidFill>
              </a:rPr>
              <a:t>	</a:t>
            </a:r>
            <a:r>
              <a:rPr lang="fr-FR" sz="2400" b="1" dirty="0" smtClean="0">
                <a:solidFill>
                  <a:srgbClr val="000000"/>
                </a:solidFill>
              </a:rPr>
              <a:t>					</a:t>
            </a:r>
            <a:r>
              <a:rPr lang="fr-FR" sz="2400" i="1" dirty="0">
                <a:solidFill>
                  <a:srgbClr val="0000FF"/>
                </a:solidFill>
              </a:rPr>
              <a:t>LE PETIT LAROUSSE </a:t>
            </a:r>
            <a:endParaRPr lang="fr-FR" sz="2400" b="1" i="1" dirty="0">
              <a:solidFill>
                <a:srgbClr val="0000FF"/>
              </a:solidFill>
            </a:endParaRP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8470" y="1916584"/>
            <a:ext cx="8755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Divertissement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consistant à trouver ces mots {qui se croisent} à partir de courtes </a:t>
            </a:r>
            <a:r>
              <a:rPr lang="fr-FR" sz="3200" b="1" dirty="0" smtClean="0">
                <a:solidFill>
                  <a:srgbClr val="000000"/>
                </a:solidFill>
              </a:rPr>
              <a:t>définitions</a:t>
            </a:r>
            <a:r>
              <a:rPr lang="fr-FR" sz="2400" dirty="0" smtClean="0">
                <a:solidFill>
                  <a:srgbClr val="000000"/>
                </a:solidFill>
              </a:rPr>
              <a:t>, de jeux de mots.</a:t>
            </a:r>
            <a:r>
              <a:rPr lang="fr-FR" sz="2400" b="1" dirty="0" smtClean="0">
                <a:solidFill>
                  <a:srgbClr val="000000"/>
                </a:solidFill>
              </a:rPr>
              <a:t>	</a:t>
            </a:r>
            <a:r>
              <a:rPr lang="fr-FR" sz="2400" i="1" dirty="0" smtClean="0">
                <a:solidFill>
                  <a:srgbClr val="0000FF"/>
                </a:solidFill>
              </a:rPr>
              <a:t>LE </a:t>
            </a:r>
            <a:r>
              <a:rPr lang="fr-FR" sz="2400" i="1" dirty="0">
                <a:solidFill>
                  <a:srgbClr val="0000FF"/>
                </a:solidFill>
              </a:rPr>
              <a:t>PETIT </a:t>
            </a:r>
            <a:r>
              <a:rPr lang="fr-FR" sz="2400" i="1" dirty="0" smtClean="0">
                <a:solidFill>
                  <a:srgbClr val="0000FF"/>
                </a:solidFill>
              </a:rPr>
              <a:t>ROBERT</a:t>
            </a:r>
          </a:p>
        </p:txBody>
      </p:sp>
    </p:spTree>
    <p:extLst>
      <p:ext uri="{BB962C8B-B14F-4D97-AF65-F5344CB8AC3E}">
        <p14:creationId xmlns:p14="http://schemas.microsoft.com/office/powerpoint/2010/main" val="21278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1588" y="829255"/>
            <a:ext cx="891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00"/>
                </a:solidFill>
              </a:rPr>
              <a:t>LE JEU :</a:t>
            </a:r>
            <a:endParaRPr lang="fr-FR" sz="24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66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fr-FR" sz="2800" i="1" dirty="0" smtClean="0">
                <a:solidFill>
                  <a:schemeClr val="bg1"/>
                </a:solidFill>
              </a:rPr>
              <a:t>Les mots croisés - </a:t>
            </a:r>
            <a:r>
              <a:rPr lang="fr-FR" sz="2800" i="1" dirty="0">
                <a:solidFill>
                  <a:schemeClr val="bg1"/>
                </a:solidFill>
              </a:rPr>
              <a:t>fléchés </a:t>
            </a:r>
            <a:r>
              <a:rPr lang="fr-FR" sz="2800" i="1" dirty="0" smtClean="0">
                <a:solidFill>
                  <a:schemeClr val="bg1"/>
                </a:solidFill>
              </a:rPr>
              <a:t>: un jeu ? </a:t>
            </a:r>
            <a:endParaRPr lang="fr-FR" sz="2000" i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1588" y="1637365"/>
            <a:ext cx="891241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</a:rPr>
              <a:t>Activité ludique organisée par un </a:t>
            </a:r>
            <a:r>
              <a:rPr lang="fr-FR" sz="2400" b="1" dirty="0" smtClean="0">
                <a:solidFill>
                  <a:srgbClr val="FF0000"/>
                </a:solidFill>
              </a:rPr>
              <a:t>système de règles </a:t>
            </a:r>
            <a:r>
              <a:rPr lang="fr-FR" sz="2400" dirty="0" smtClean="0">
                <a:solidFill>
                  <a:srgbClr val="000000"/>
                </a:solidFill>
              </a:rPr>
              <a:t>définissant un succès et un échec, un gain et une perte.	</a:t>
            </a:r>
            <a:r>
              <a:rPr lang="fr-FR" sz="2400" i="1" dirty="0" smtClean="0">
                <a:solidFill>
                  <a:srgbClr val="0000FF"/>
                </a:solidFill>
              </a:rPr>
              <a:t>LE PETIT ROBERT</a:t>
            </a:r>
          </a:p>
          <a:p>
            <a:endParaRPr lang="fr-FR" sz="1400" dirty="0" smtClean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1588" y="3414910"/>
            <a:ext cx="89124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>
              <a:solidFill>
                <a:srgbClr val="000000"/>
              </a:solidFill>
            </a:endParaRPr>
          </a:p>
          <a:p>
            <a:endParaRPr lang="fr-FR" sz="1400" dirty="0">
              <a:solidFill>
                <a:srgbClr val="000000"/>
              </a:solidFill>
            </a:endParaRPr>
          </a:p>
          <a:p>
            <a:r>
              <a:rPr lang="fr-FR" sz="2400" dirty="0" smtClean="0">
                <a:solidFill>
                  <a:srgbClr val="000000"/>
                </a:solidFill>
              </a:rPr>
              <a:t>Activité de loisir soumise à </a:t>
            </a:r>
            <a:r>
              <a:rPr lang="fr-FR" sz="2400" b="1" dirty="0" smtClean="0">
                <a:solidFill>
                  <a:srgbClr val="FF0000"/>
                </a:solidFill>
              </a:rPr>
              <a:t>des règles conventionnelles</a:t>
            </a:r>
            <a:r>
              <a:rPr lang="fr-FR" sz="2400" dirty="0" smtClean="0">
                <a:solidFill>
                  <a:srgbClr val="000000"/>
                </a:solidFill>
              </a:rPr>
              <a:t>, comportant gagnants et perdants,…			</a:t>
            </a:r>
            <a:r>
              <a:rPr lang="fr-FR" sz="2400" i="1" dirty="0" smtClean="0">
                <a:solidFill>
                  <a:srgbClr val="0000FF"/>
                </a:solidFill>
              </a:rPr>
              <a:t>LE PETIT LAROUSSE </a:t>
            </a:r>
            <a:endParaRPr lang="fr-FR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8872" y="2169322"/>
            <a:ext cx="8321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En </a:t>
            </a:r>
            <a:r>
              <a:rPr lang="fr-FR" sz="3200" dirty="0">
                <a:solidFill>
                  <a:schemeClr val="bg1"/>
                </a:solidFill>
              </a:rPr>
              <a:t>France 			le 9 novembre 24</a:t>
            </a:r>
          </a:p>
          <a:p>
            <a:r>
              <a:rPr lang="fr-FR" sz="3200" dirty="0">
                <a:solidFill>
                  <a:schemeClr val="bg1"/>
                </a:solidFill>
              </a:rPr>
              <a:t>Au Québec	 		le 1</a:t>
            </a:r>
            <a:r>
              <a:rPr lang="fr-FR" sz="3200" baseline="30000" dirty="0">
                <a:solidFill>
                  <a:schemeClr val="bg1"/>
                </a:solidFill>
              </a:rPr>
              <a:t>er</a:t>
            </a:r>
            <a:r>
              <a:rPr lang="fr-FR" sz="3200" dirty="0">
                <a:solidFill>
                  <a:schemeClr val="bg1"/>
                </a:solidFill>
              </a:rPr>
              <a:t> décembre 24</a:t>
            </a:r>
          </a:p>
          <a:p>
            <a:r>
              <a:rPr lang="fr-FR" sz="3200" dirty="0">
                <a:solidFill>
                  <a:schemeClr val="bg1"/>
                </a:solidFill>
              </a:rPr>
              <a:t>En Belgique		</a:t>
            </a:r>
            <a:r>
              <a:rPr lang="fr-FR" sz="3200" dirty="0" smtClean="0">
                <a:solidFill>
                  <a:schemeClr val="bg1"/>
                </a:solidFill>
              </a:rPr>
              <a:t>le </a:t>
            </a:r>
            <a:r>
              <a:rPr lang="fr-FR" sz="3200" dirty="0">
                <a:solidFill>
                  <a:schemeClr val="bg1"/>
                </a:solidFill>
              </a:rPr>
              <a:t>28 janvier 25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En </a:t>
            </a:r>
            <a:r>
              <a:rPr lang="fr-FR" sz="3200" dirty="0">
                <a:solidFill>
                  <a:schemeClr val="bg1"/>
                </a:solidFill>
              </a:rPr>
              <a:t>Algérie 			le 25 mars 25</a:t>
            </a:r>
          </a:p>
          <a:p>
            <a:r>
              <a:rPr lang="fr-FR" sz="3200" dirty="0">
                <a:solidFill>
                  <a:schemeClr val="bg1"/>
                </a:solidFill>
              </a:rPr>
              <a:t>En Suisse 			le 29 mars 25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467" y="586846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solidFill>
                  <a:srgbClr val="0000FF"/>
                </a:solidFill>
                <a:latin typeface="Avenir Heavy"/>
                <a:cs typeface="Avenir Heavy"/>
              </a:rPr>
              <a:t>Quelles règles ?</a:t>
            </a:r>
            <a:endParaRPr lang="fr-FR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59" y="153575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 smtClean="0">
                <a:solidFill>
                  <a:srgbClr val="000000"/>
                </a:solidFill>
              </a:rPr>
              <a:t>• Les </a:t>
            </a:r>
            <a:r>
              <a:rPr lang="fr-FR" sz="2400" i="1" dirty="0">
                <a:solidFill>
                  <a:srgbClr val="000000"/>
                </a:solidFill>
              </a:rPr>
              <a:t>cases blanches </a:t>
            </a:r>
            <a:r>
              <a:rPr lang="fr-FR" sz="2400" i="1" dirty="0" smtClean="0">
                <a:solidFill>
                  <a:srgbClr val="000000"/>
                </a:solidFill>
              </a:rPr>
              <a:t>doivent </a:t>
            </a:r>
            <a:r>
              <a:rPr lang="fr-FR" sz="2400" i="1" dirty="0">
                <a:solidFill>
                  <a:srgbClr val="000000"/>
                </a:solidFill>
              </a:rPr>
              <a:t>être remplies par des lettres </a:t>
            </a:r>
            <a:r>
              <a:rPr lang="fr-FR" sz="2400" i="1" dirty="0" smtClean="0">
                <a:solidFill>
                  <a:srgbClr val="000000"/>
                </a:solidFill>
              </a:rPr>
              <a:t>- à </a:t>
            </a:r>
            <a:r>
              <a:rPr lang="fr-FR" sz="2400" i="1" dirty="0">
                <a:solidFill>
                  <a:srgbClr val="000000"/>
                </a:solidFill>
              </a:rPr>
              <a:t>raison </a:t>
            </a:r>
            <a:r>
              <a:rPr lang="fr-FR" sz="2400" i="1" dirty="0">
                <a:solidFill>
                  <a:schemeClr val="bg1"/>
                </a:solidFill>
              </a:rPr>
              <a:t>d'une lettre par </a:t>
            </a:r>
            <a:r>
              <a:rPr lang="fr-FR" sz="2400" i="1" dirty="0" smtClean="0">
                <a:solidFill>
                  <a:schemeClr val="bg1"/>
                </a:solidFill>
              </a:rPr>
              <a:t>case</a:t>
            </a:r>
            <a:r>
              <a:rPr lang="fr-FR" sz="2400" i="1" dirty="0" smtClean="0">
                <a:solidFill>
                  <a:srgbClr val="000000"/>
                </a:solidFill>
              </a:rPr>
              <a:t> - composant </a:t>
            </a:r>
            <a:r>
              <a:rPr lang="fr-FR" sz="2400" b="1" i="1" dirty="0" smtClean="0">
                <a:solidFill>
                  <a:srgbClr val="FF0000"/>
                </a:solidFill>
              </a:rPr>
              <a:t>les </a:t>
            </a:r>
            <a:r>
              <a:rPr lang="fr-FR" sz="2400" b="1" i="1" dirty="0">
                <a:solidFill>
                  <a:srgbClr val="FF0000"/>
                </a:solidFill>
              </a:rPr>
              <a:t>mots dont nous donnons plus loin </a:t>
            </a:r>
            <a:r>
              <a:rPr lang="fr-FR" sz="2400" b="1" i="1" dirty="0" smtClean="0">
                <a:solidFill>
                  <a:srgbClr val="FF0000"/>
                </a:solidFill>
              </a:rPr>
              <a:t>le </a:t>
            </a:r>
            <a:r>
              <a:rPr lang="fr-FR" sz="2400" b="1" i="1" dirty="0">
                <a:solidFill>
                  <a:srgbClr val="FF0000"/>
                </a:solidFill>
              </a:rPr>
              <a:t>sens, la définition ou le synonyme</a:t>
            </a:r>
            <a:r>
              <a:rPr lang="fr-FR" sz="2400" b="1" i="1" spc="3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59" y="27688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i="1" dirty="0" smtClean="0">
                <a:solidFill>
                  <a:srgbClr val="000000"/>
                </a:solidFill>
              </a:rPr>
              <a:t>• Les </a:t>
            </a:r>
            <a:r>
              <a:rPr lang="fr-FR" sz="2400" i="1" dirty="0">
                <a:solidFill>
                  <a:srgbClr val="000000"/>
                </a:solidFill>
              </a:rPr>
              <a:t>mots ont </a:t>
            </a:r>
            <a:r>
              <a:rPr lang="fr-FR" sz="2400" b="1" i="1" dirty="0">
                <a:solidFill>
                  <a:srgbClr val="FF0000"/>
                </a:solidFill>
              </a:rPr>
              <a:t>une signification </a:t>
            </a:r>
            <a:r>
              <a:rPr lang="fr-FR" sz="2400" i="1" dirty="0">
                <a:solidFill>
                  <a:srgbClr val="000000"/>
                </a:solidFill>
              </a:rPr>
              <a:t>qu‘on les lise de </a:t>
            </a:r>
            <a:r>
              <a:rPr lang="fr-FR" sz="2400" b="1" i="1" dirty="0">
                <a:solidFill>
                  <a:srgbClr val="000000"/>
                </a:solidFill>
              </a:rPr>
              <a:t>gauche à droite </a:t>
            </a:r>
            <a:r>
              <a:rPr lang="fr-FR" sz="2400" i="1" dirty="0">
                <a:solidFill>
                  <a:srgbClr val="000000"/>
                </a:solidFill>
              </a:rPr>
              <a:t>ou </a:t>
            </a:r>
            <a:r>
              <a:rPr lang="fr-FR" sz="2400" b="1" i="1" dirty="0">
                <a:solidFill>
                  <a:srgbClr val="000000"/>
                </a:solidFill>
              </a:rPr>
              <a:t>de haut en bas</a:t>
            </a:r>
            <a:r>
              <a:rPr lang="fr-FR" sz="2400" i="1" dirty="0" smtClean="0">
                <a:solidFill>
                  <a:srgbClr val="000000"/>
                </a:solidFill>
              </a:rPr>
              <a:t>.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59" y="477949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i="1" dirty="0" smtClean="0">
                <a:solidFill>
                  <a:srgbClr val="000000"/>
                </a:solidFill>
              </a:rPr>
              <a:t>• Toute </a:t>
            </a:r>
            <a:r>
              <a:rPr lang="fr-FR" sz="2400" b="1" i="1" dirty="0">
                <a:solidFill>
                  <a:srgbClr val="000000"/>
                </a:solidFill>
              </a:rPr>
              <a:t>lettre </a:t>
            </a:r>
            <a:r>
              <a:rPr lang="fr-FR" sz="2400" i="1" dirty="0">
                <a:solidFill>
                  <a:srgbClr val="000000"/>
                </a:solidFill>
              </a:rPr>
              <a:t>qui se trouve au croisement de deux mots doit donc être </a:t>
            </a:r>
            <a:r>
              <a:rPr lang="fr-FR" sz="2400" b="1" i="1" dirty="0">
                <a:solidFill>
                  <a:schemeClr val="bg1"/>
                </a:solidFill>
              </a:rPr>
              <a:t>commune</a:t>
            </a:r>
            <a:r>
              <a:rPr lang="fr-FR" sz="2400" i="1" dirty="0">
                <a:solidFill>
                  <a:schemeClr val="bg1"/>
                </a:solidFill>
              </a:rPr>
              <a:t> </a:t>
            </a:r>
            <a:r>
              <a:rPr lang="fr-FR" sz="2400" i="1" dirty="0">
                <a:solidFill>
                  <a:srgbClr val="000000"/>
                </a:solidFill>
              </a:rPr>
              <a:t>à ces deux mots.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59" y="3684929"/>
            <a:ext cx="747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</a:rPr>
              <a:t>• Il faut </a:t>
            </a:r>
            <a:r>
              <a:rPr lang="fr-FR" sz="2400" b="1" i="1" dirty="0" smtClean="0">
                <a:solidFill>
                  <a:srgbClr val="FF0000"/>
                </a:solidFill>
              </a:rPr>
              <a:t>trouver des mots quelconques </a:t>
            </a:r>
            <a:r>
              <a:rPr lang="fr-FR" sz="2400" i="1" dirty="0" smtClean="0">
                <a:solidFill>
                  <a:schemeClr val="bg1"/>
                </a:solidFill>
              </a:rPr>
              <a:t>du </a:t>
            </a:r>
            <a:r>
              <a:rPr lang="fr-FR" sz="2400" b="1" i="1" dirty="0" smtClean="0">
                <a:solidFill>
                  <a:srgbClr val="FF0000"/>
                </a:solidFill>
              </a:rPr>
              <a:t>dictionnaire français</a:t>
            </a:r>
            <a:r>
              <a:rPr lang="fr-FR" sz="2400" b="1" i="1" dirty="0" smtClean="0">
                <a:solidFill>
                  <a:schemeClr val="bg1"/>
                </a:solidFill>
              </a:rPr>
              <a:t>.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680" y="5503326"/>
            <a:ext cx="885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000000"/>
                </a:solidFill>
              </a:rPr>
              <a:t>• Les </a:t>
            </a:r>
            <a:r>
              <a:rPr lang="fr-FR" sz="2400" b="1" i="1" dirty="0">
                <a:solidFill>
                  <a:srgbClr val="000000"/>
                </a:solidFill>
              </a:rPr>
              <a:t>accents</a:t>
            </a:r>
            <a:r>
              <a:rPr lang="fr-FR" sz="2400" i="1" dirty="0">
                <a:solidFill>
                  <a:srgbClr val="000000"/>
                </a:solidFill>
              </a:rPr>
              <a:t> et les </a:t>
            </a:r>
            <a:r>
              <a:rPr lang="fr-FR" sz="2400" b="1" i="1" dirty="0">
                <a:solidFill>
                  <a:srgbClr val="000000"/>
                </a:solidFill>
              </a:rPr>
              <a:t>cédilles</a:t>
            </a:r>
            <a:r>
              <a:rPr lang="fr-FR" sz="2400" i="1" dirty="0">
                <a:solidFill>
                  <a:srgbClr val="000000"/>
                </a:solidFill>
              </a:rPr>
              <a:t> ne comptent </a:t>
            </a:r>
            <a:r>
              <a:rPr lang="fr-FR" sz="2400" i="1" dirty="0" smtClean="0">
                <a:solidFill>
                  <a:srgbClr val="000000"/>
                </a:solidFill>
              </a:rPr>
              <a:t>pas. De </a:t>
            </a:r>
            <a:r>
              <a:rPr lang="fr-FR" sz="2400" i="1" dirty="0">
                <a:solidFill>
                  <a:srgbClr val="000000"/>
                </a:solidFill>
              </a:rPr>
              <a:t>même pour </a:t>
            </a:r>
            <a:r>
              <a:rPr lang="fr-FR" sz="2400" b="1" i="1" dirty="0" smtClean="0">
                <a:solidFill>
                  <a:srgbClr val="000000"/>
                </a:solidFill>
              </a:rPr>
              <a:t>l’apostrophe</a:t>
            </a:r>
            <a:r>
              <a:rPr lang="fr-FR" sz="2400" i="1" dirty="0" smtClean="0">
                <a:solidFill>
                  <a:srgbClr val="000000"/>
                </a:solidFill>
              </a:rPr>
              <a:t>.</a:t>
            </a:r>
            <a:r>
              <a:rPr lang="fr-FR" sz="2400" dirty="0" smtClean="0">
                <a:solidFill>
                  <a:srgbClr val="000000"/>
                </a:solidFill>
              </a:rPr>
              <a:t>  </a:t>
            </a:r>
            <a:endParaRPr lang="fr-FR" sz="2400" dirty="0">
              <a:solidFill>
                <a:srgbClr val="000000"/>
              </a:solidFill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7459" y="590957"/>
            <a:ext cx="9144000" cy="899859"/>
            <a:chOff x="7459" y="590957"/>
            <a:chExt cx="9144000" cy="899859"/>
          </a:xfrm>
        </p:grpSpPr>
        <p:sp>
          <p:nvSpPr>
            <p:cNvPr id="18" name="ZoneTexte 17"/>
            <p:cNvSpPr txBox="1"/>
            <p:nvPr/>
          </p:nvSpPr>
          <p:spPr>
            <a:xfrm>
              <a:off x="7459" y="590957"/>
              <a:ext cx="91440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i="1" dirty="0" smtClean="0">
                  <a:solidFill>
                    <a:srgbClr val="0000FF"/>
                  </a:solidFill>
                  <a:latin typeface="Avenir Heavy"/>
                  <a:cs typeface="Avenir Heavy"/>
                </a:rPr>
                <a:t>Quelles règles ?</a:t>
              </a:r>
              <a:endParaRPr lang="fr-FR" sz="240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366055" y="1090706"/>
              <a:ext cx="8670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 smtClean="0">
                  <a:solidFill>
                    <a:schemeClr val="bg1"/>
                  </a:solidFill>
                </a:rPr>
                <a:t>Le Dimanche Illustré </a:t>
              </a:r>
              <a:r>
                <a:rPr lang="fr-FR" sz="1600" baseline="30000" dirty="0" smtClean="0">
                  <a:solidFill>
                    <a:schemeClr val="bg1"/>
                  </a:solidFill>
                </a:rPr>
                <a:t>11/1924 </a:t>
              </a:r>
              <a:r>
                <a:rPr lang="fr-FR" dirty="0" smtClean="0">
                  <a:solidFill>
                    <a:schemeClr val="bg1"/>
                  </a:solidFill>
                </a:rPr>
                <a:t>• La Patrie </a:t>
              </a:r>
              <a:r>
                <a:rPr lang="fr-FR" sz="1600" baseline="30000" dirty="0" smtClean="0">
                  <a:solidFill>
                    <a:schemeClr val="bg1"/>
                  </a:solidFill>
                </a:rPr>
                <a:t>12/1924 </a:t>
              </a:r>
              <a:r>
                <a:rPr lang="fr-FR" dirty="0" smtClean="0">
                  <a:solidFill>
                    <a:schemeClr val="bg1"/>
                  </a:solidFill>
                </a:rPr>
                <a:t>• Le Soir </a:t>
              </a:r>
              <a:r>
                <a:rPr lang="fr-FR" sz="1600" baseline="30000" dirty="0" smtClean="0">
                  <a:solidFill>
                    <a:schemeClr val="bg1"/>
                  </a:solidFill>
                </a:rPr>
                <a:t>01/1925 </a:t>
              </a:r>
              <a:r>
                <a:rPr lang="fr-FR" dirty="0" smtClean="0">
                  <a:solidFill>
                    <a:schemeClr val="bg1"/>
                  </a:solidFill>
                </a:rPr>
                <a:t>• La Tribune de Lausanne </a:t>
              </a:r>
              <a:r>
                <a:rPr lang="fr-FR" sz="1600" baseline="30000" dirty="0" smtClean="0">
                  <a:solidFill>
                    <a:schemeClr val="bg1"/>
                  </a:solidFill>
                </a:rPr>
                <a:t>03/1925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7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47225" y="6151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90 ans plus tard…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5575" y="442294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…des règles</a:t>
            </a:r>
            <a:r>
              <a:rPr lang="fr-FR" sz="4800" dirty="0">
                <a:solidFill>
                  <a:srgbClr val="FF0000"/>
                </a:solidFill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</a:rPr>
              <a:t>pour se faire </a:t>
            </a:r>
          </a:p>
          <a:p>
            <a:r>
              <a:rPr lang="fr-FR" sz="4800" b="1" dirty="0" smtClean="0">
                <a:solidFill>
                  <a:srgbClr val="FF0000"/>
                </a:solidFill>
              </a:rPr>
              <a:t>taper sur les doigts</a:t>
            </a:r>
            <a:endParaRPr lang="fr-FR" sz="4800" dirty="0">
              <a:solidFill>
                <a:srgbClr val="FF0000"/>
              </a:solidFill>
            </a:endParaRPr>
          </a:p>
        </p:txBody>
      </p:sp>
      <p:pic>
        <p:nvPicPr>
          <p:cNvPr id="3" name="Image 2" descr="taper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3" t="6796" r="2670" b="26861"/>
          <a:stretch/>
        </p:blipFill>
        <p:spPr>
          <a:xfrm>
            <a:off x="7059493" y="4710154"/>
            <a:ext cx="1680074" cy="11442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227" y="1336605"/>
            <a:ext cx="885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bg1"/>
                </a:solidFill>
              </a:rPr>
              <a:t>• Les </a:t>
            </a:r>
            <a:r>
              <a:rPr lang="fr-FR" sz="2400" dirty="0">
                <a:solidFill>
                  <a:schemeClr val="bg1"/>
                </a:solidFill>
              </a:rPr>
              <a:t>mots croisés reposent sur </a:t>
            </a:r>
            <a:r>
              <a:rPr lang="fr-FR" sz="2400" b="1" dirty="0">
                <a:solidFill>
                  <a:srgbClr val="0000FF"/>
                </a:solidFill>
              </a:rPr>
              <a:t>diverses règles </a:t>
            </a:r>
            <a:r>
              <a:rPr lang="fr-FR" sz="2400" b="1" dirty="0" smtClean="0">
                <a:solidFill>
                  <a:srgbClr val="0000FF"/>
                </a:solidFill>
              </a:rPr>
              <a:t>tacites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qui </a:t>
            </a:r>
            <a:r>
              <a:rPr lang="fr-FR" sz="2400" dirty="0" smtClean="0">
                <a:solidFill>
                  <a:schemeClr val="bg1"/>
                </a:solidFill>
              </a:rPr>
              <a:t>restent </a:t>
            </a:r>
            <a:r>
              <a:rPr lang="fr-FR" sz="2400" dirty="0">
                <a:solidFill>
                  <a:schemeClr val="bg1"/>
                </a:solidFill>
              </a:rPr>
              <a:t>cependant plus ou moins </a:t>
            </a:r>
            <a:r>
              <a:rPr lang="fr-FR" sz="2400" dirty="0" smtClean="0">
                <a:solidFill>
                  <a:schemeClr val="bg1"/>
                </a:solidFill>
              </a:rPr>
              <a:t>respectées ! 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227" y="3150320"/>
            <a:ext cx="88526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rgbClr val="000000"/>
                </a:solidFill>
              </a:rPr>
              <a:t>• Il est nécessaire </a:t>
            </a:r>
            <a:r>
              <a:rPr lang="fr-FR" sz="2400" dirty="0">
                <a:solidFill>
                  <a:srgbClr val="000000"/>
                </a:solidFill>
              </a:rPr>
              <a:t>que le cruciverbiste puisse </a:t>
            </a:r>
            <a:r>
              <a:rPr lang="fr-FR" sz="2400" u="sng" dirty="0">
                <a:solidFill>
                  <a:srgbClr val="000000"/>
                </a:solidFill>
              </a:rPr>
              <a:t>lui aussi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b="1" dirty="0">
                <a:solidFill>
                  <a:srgbClr val="0000FF"/>
                </a:solidFill>
              </a:rPr>
              <a:t>vérifier </a:t>
            </a:r>
            <a:r>
              <a:rPr lang="fr-FR" sz="2400" b="1" dirty="0" smtClean="0">
                <a:solidFill>
                  <a:srgbClr val="0000FF"/>
                </a:solidFill>
              </a:rPr>
              <a:t>l’orthographe </a:t>
            </a:r>
            <a:r>
              <a:rPr lang="fr-FR" sz="2400" dirty="0" smtClean="0">
                <a:solidFill>
                  <a:srgbClr val="000000"/>
                </a:solidFill>
              </a:rPr>
              <a:t>de la solution, </a:t>
            </a:r>
            <a:r>
              <a:rPr lang="fr-FR" sz="2400" dirty="0">
                <a:solidFill>
                  <a:srgbClr val="000000"/>
                </a:solidFill>
              </a:rPr>
              <a:t>et donc que les mots utilisés figurent dans un </a:t>
            </a:r>
            <a:r>
              <a:rPr lang="fr-FR" sz="2400" b="1" dirty="0">
                <a:solidFill>
                  <a:srgbClr val="0000FF"/>
                </a:solidFill>
              </a:rPr>
              <a:t>dictionnaire de référence</a:t>
            </a:r>
            <a:r>
              <a:rPr lang="fr-FR" sz="2400" dirty="0">
                <a:solidFill>
                  <a:srgbClr val="000000"/>
                </a:solidFill>
              </a:rPr>
              <a:t>.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endParaRPr lang="fr-FR" sz="2400" dirty="0">
              <a:solidFill>
                <a:srgbClr val="0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227" y="2247027"/>
            <a:ext cx="885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bg1"/>
                </a:solidFill>
              </a:rPr>
              <a:t>•</a:t>
            </a:r>
            <a:r>
              <a:rPr lang="fr-FR" sz="2400" dirty="0" smtClean="0">
                <a:solidFill>
                  <a:srgbClr val="0000FF"/>
                </a:solidFill>
              </a:rPr>
              <a:t> Pour </a:t>
            </a:r>
            <a:r>
              <a:rPr lang="fr-FR" sz="2400" dirty="0">
                <a:solidFill>
                  <a:srgbClr val="0000FF"/>
                </a:solidFill>
              </a:rPr>
              <a:t>autant </a:t>
            </a:r>
            <a:r>
              <a:rPr lang="fr-FR" sz="2400" b="1" dirty="0">
                <a:solidFill>
                  <a:srgbClr val="0000FF"/>
                </a:solidFill>
              </a:rPr>
              <a:t>qu'on le précise </a:t>
            </a:r>
            <a:r>
              <a:rPr lang="fr-FR" sz="2400" dirty="0">
                <a:solidFill>
                  <a:srgbClr val="0000FF"/>
                </a:solidFill>
              </a:rPr>
              <a:t>dans la définition</a:t>
            </a:r>
            <a:r>
              <a:rPr lang="fr-FR" sz="2400" dirty="0">
                <a:solidFill>
                  <a:srgbClr val="000000"/>
                </a:solidFill>
              </a:rPr>
              <a:t>, il est possible de </a:t>
            </a:r>
            <a:r>
              <a:rPr lang="fr-FR" sz="2400" b="1" dirty="0">
                <a:solidFill>
                  <a:srgbClr val="000000"/>
                </a:solidFill>
              </a:rPr>
              <a:t>changer les règles </a:t>
            </a:r>
            <a:r>
              <a:rPr lang="fr-FR" sz="2400" dirty="0" smtClean="0">
                <a:solidFill>
                  <a:srgbClr val="000000"/>
                </a:solidFill>
              </a:rPr>
              <a:t>habituelles.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8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21" name="Grouper 20"/>
          <p:cNvGrpSpPr/>
          <p:nvPr/>
        </p:nvGrpSpPr>
        <p:grpSpPr>
          <a:xfrm>
            <a:off x="268765" y="2347510"/>
            <a:ext cx="8860293" cy="772573"/>
            <a:chOff x="380834" y="1377197"/>
            <a:chExt cx="8860293" cy="772573"/>
          </a:xfrm>
        </p:grpSpPr>
        <p:sp>
          <p:nvSpPr>
            <p:cNvPr id="10" name="ZoneTexte 9"/>
            <p:cNvSpPr txBox="1"/>
            <p:nvPr/>
          </p:nvSpPr>
          <p:spPr>
            <a:xfrm>
              <a:off x="388481" y="1377197"/>
              <a:ext cx="8852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>
                  <a:solidFill>
                    <a:schemeClr val="bg1"/>
                  </a:solidFill>
                </a:rPr>
                <a:t>Conseil du Roi (lettres interverties)</a:t>
              </a:r>
              <a:r>
                <a:rPr lang="fr-FR" sz="2400" dirty="0">
                  <a:solidFill>
                    <a:schemeClr val="bg1"/>
                  </a:solidFill>
                </a:rPr>
                <a:t> 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80834" y="1780438"/>
              <a:ext cx="5547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0000FF"/>
                  </a:solidFill>
                </a:rPr>
                <a:t>Il n’est même pas précisé qu’il faut trouver une abréviation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239053" y="3719523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0000"/>
                </a:solidFill>
              </a:rPr>
              <a:t>Terminaison des verbes</a:t>
            </a:r>
            <a:r>
              <a:rPr lang="fr-FR" sz="2400" i="1" dirty="0">
                <a:solidFill>
                  <a:srgbClr val="000000"/>
                </a:solidFill>
              </a:rPr>
              <a:t>, 1</a:t>
            </a:r>
            <a:r>
              <a:rPr lang="fr-FR" sz="2400" i="1" baseline="30000" dirty="0">
                <a:solidFill>
                  <a:srgbClr val="000000"/>
                </a:solidFill>
              </a:rPr>
              <a:t>ère</a:t>
            </a:r>
            <a:r>
              <a:rPr lang="fr-FR" sz="2400" i="1" dirty="0">
                <a:solidFill>
                  <a:srgbClr val="000000"/>
                </a:solidFill>
              </a:rPr>
              <a:t> conjugaison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6525" y="4083269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00"/>
                </a:solidFill>
              </a:rPr>
              <a:t>Terminaison </a:t>
            </a:r>
            <a:r>
              <a:rPr lang="fr-FR" sz="2400" i="1" dirty="0" smtClean="0">
                <a:solidFill>
                  <a:srgbClr val="000000"/>
                </a:solidFill>
              </a:rPr>
              <a:t>de verbe		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9053" y="1228856"/>
            <a:ext cx="413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00"/>
                </a:solidFill>
              </a:rPr>
              <a:t>Diphtongue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6412" y="986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39053" y="1617948"/>
            <a:ext cx="894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00FF"/>
                </a:solidFill>
              </a:rPr>
              <a:t>Allez chercher IA dans un dictionnaire français</a:t>
            </a:r>
            <a:r>
              <a:rPr lang="fr-FR" i="1" dirty="0">
                <a:solidFill>
                  <a:srgbClr val="0000FF"/>
                </a:solidFill>
              </a:rPr>
              <a:t> </a:t>
            </a:r>
            <a:r>
              <a:rPr lang="fr-FR" i="1" dirty="0" smtClean="0">
                <a:solidFill>
                  <a:srgbClr val="0000FF"/>
                </a:solidFill>
              </a:rPr>
              <a:t>!!!!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8821" y="5201006"/>
            <a:ext cx="885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00"/>
                </a:solidFill>
              </a:rPr>
              <a:t>Deux consonnes</a:t>
            </a:r>
            <a:r>
              <a:rPr lang="fr-FR" sz="2400" i="1" dirty="0" smtClean="0">
                <a:solidFill>
                  <a:schemeClr val="bg1"/>
                </a:solidFill>
              </a:rPr>
              <a:t>				</a:t>
            </a:r>
            <a:endParaRPr lang="fr-FR" dirty="0" smtClean="0">
              <a:solidFill>
                <a:schemeClr val="bg1"/>
              </a:solidFill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5336241" y="1048085"/>
            <a:ext cx="3755457" cy="851647"/>
            <a:chOff x="5336241" y="1048085"/>
            <a:chExt cx="3755457" cy="851647"/>
          </a:xfrm>
        </p:grpSpPr>
        <p:sp>
          <p:nvSpPr>
            <p:cNvPr id="2" name="ZoneTexte 1"/>
            <p:cNvSpPr txBox="1"/>
            <p:nvPr/>
          </p:nvSpPr>
          <p:spPr>
            <a:xfrm>
              <a:off x="5336241" y="1326554"/>
              <a:ext cx="377026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IA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pic>
          <p:nvPicPr>
            <p:cNvPr id="6" name="Image 5" descr="quebec.jpg"/>
            <p:cNvPicPr>
              <a:picLocks noChangeAspect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825" y="1048085"/>
              <a:ext cx="669873" cy="851647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5713267" y="1321189"/>
              <a:ext cx="2335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1"/>
                  </a:solidFill>
                </a:rPr>
                <a:t>01/12/1924 La Patrie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5273761" y="2451931"/>
            <a:ext cx="2927727" cy="371647"/>
            <a:chOff x="5273761" y="2451931"/>
            <a:chExt cx="2927727" cy="371647"/>
          </a:xfrm>
        </p:grpSpPr>
        <p:sp>
          <p:nvSpPr>
            <p:cNvPr id="11" name="ZoneTexte 10"/>
            <p:cNvSpPr txBox="1"/>
            <p:nvPr/>
          </p:nvSpPr>
          <p:spPr>
            <a:xfrm>
              <a:off x="5273761" y="2454246"/>
              <a:ext cx="439506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RC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865667" y="2451931"/>
              <a:ext cx="23358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1"/>
                  </a:solidFill>
                </a:rPr>
                <a:t>17/12/1924 La Patrie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5310594" y="3815878"/>
            <a:ext cx="3781105" cy="738664"/>
            <a:chOff x="5310593" y="3838291"/>
            <a:chExt cx="4027641" cy="738664"/>
          </a:xfrm>
        </p:grpSpPr>
        <p:sp>
          <p:nvSpPr>
            <p:cNvPr id="16" name="ZoneTexte 15"/>
            <p:cNvSpPr txBox="1"/>
            <p:nvPr/>
          </p:nvSpPr>
          <p:spPr>
            <a:xfrm>
              <a:off x="5310593" y="3957675"/>
              <a:ext cx="402674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ER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804643" y="3838291"/>
              <a:ext cx="35335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1"/>
                  </a:solidFill>
                </a:rPr>
                <a:t>24/12/1924 La Patrie</a:t>
              </a:r>
              <a:br>
                <a:rPr lang="fr-FR" i="1" dirty="0" smtClean="0">
                  <a:solidFill>
                    <a:schemeClr val="bg1"/>
                  </a:solidFill>
                </a:rPr>
              </a:br>
              <a:endParaRPr lang="fr-FR" sz="600" i="1" dirty="0" smtClean="0">
                <a:solidFill>
                  <a:schemeClr val="bg1"/>
                </a:solidFill>
              </a:endParaRPr>
            </a:p>
            <a:p>
              <a:r>
                <a:rPr lang="fr-FR" i="1" dirty="0">
                  <a:solidFill>
                    <a:schemeClr val="bg1"/>
                  </a:solidFill>
                </a:rPr>
                <a:t>28/12/1924 Le Dimanche Illustré</a:t>
              </a:r>
              <a:r>
                <a:rPr lang="fr-FR" dirty="0" smtClean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5282938" y="5260077"/>
            <a:ext cx="3790444" cy="369332"/>
            <a:chOff x="5282938" y="5260077"/>
            <a:chExt cx="3790444" cy="369332"/>
          </a:xfrm>
        </p:grpSpPr>
        <p:sp>
          <p:nvSpPr>
            <p:cNvPr id="28" name="ZoneTexte 27"/>
            <p:cNvSpPr txBox="1"/>
            <p:nvPr/>
          </p:nvSpPr>
          <p:spPr>
            <a:xfrm>
              <a:off x="5282938" y="5260077"/>
              <a:ext cx="415498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CL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04643" y="5260077"/>
              <a:ext cx="3268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solidFill>
                    <a:schemeClr val="bg1"/>
                  </a:solidFill>
                </a:rPr>
                <a:t>25/01/1925 Le Dimanche Illustré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-2294" y="5169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Dès le début les règles sont bafouées  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76412" y="4394177"/>
            <a:ext cx="329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Pas encore le symbole de l’Erbium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389853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7" grpId="1"/>
      <p:bldP spid="7" grpId="0"/>
      <p:bldP spid="24" grpId="1"/>
      <p:bldP spid="27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8000">
              <a:srgbClr val="FFFFFF"/>
            </a:gs>
            <a:gs pos="100000">
              <a:srgbClr val="FF0000">
                <a:alpha val="45000"/>
              </a:srgbClr>
            </a:gs>
            <a:gs pos="58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830348" y="6350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227" y="6350188"/>
            <a:ext cx="122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29336" y="4330497"/>
            <a:ext cx="509499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IDA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3887" y="4267799"/>
            <a:ext cx="885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00"/>
                </a:solidFill>
              </a:rPr>
              <a:t>Mont dont on parle </a:t>
            </a:r>
            <a:r>
              <a:rPr lang="fr-FR" sz="2400" i="1" dirty="0" smtClean="0">
                <a:solidFill>
                  <a:srgbClr val="000000"/>
                </a:solidFill>
              </a:rPr>
              <a:t>dans </a:t>
            </a:r>
            <a:r>
              <a:rPr lang="fr-FR" sz="2400" i="1" dirty="0">
                <a:solidFill>
                  <a:srgbClr val="000000"/>
                </a:solidFill>
              </a:rPr>
              <a:t>une opérette célèbre</a:t>
            </a:r>
            <a:r>
              <a:rPr lang="fr-FR" sz="2400" dirty="0"/>
              <a:t> </a:t>
            </a:r>
            <a:r>
              <a:rPr lang="fr-FR" sz="2400" i="1" dirty="0" smtClean="0">
                <a:solidFill>
                  <a:srgbClr val="000000"/>
                </a:solidFill>
              </a:rPr>
              <a:t>	            </a:t>
            </a:r>
            <a:r>
              <a:rPr lang="fr-FR" i="1" dirty="0" smtClean="0">
                <a:solidFill>
                  <a:schemeClr val="bg1"/>
                </a:solidFill>
              </a:rPr>
              <a:t>28/01/1925 Le Soir</a:t>
            </a:r>
          </a:p>
          <a:p>
            <a:r>
              <a:rPr lang="fr-FR" i="1" dirty="0">
                <a:solidFill>
                  <a:schemeClr val="bg1"/>
                </a:solidFill>
              </a:rPr>
              <a:t>	</a:t>
            </a:r>
            <a:r>
              <a:rPr lang="fr-FR" i="1" dirty="0" smtClean="0">
                <a:solidFill>
                  <a:schemeClr val="bg1"/>
                </a:solidFill>
              </a:rPr>
              <a:t>				              </a:t>
            </a:r>
            <a:r>
              <a:rPr lang="fr-FR" sz="2400" i="1" dirty="0" smtClean="0">
                <a:solidFill>
                  <a:schemeClr val="bg1"/>
                </a:solidFill>
              </a:rPr>
              <a:t>3 lettres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54726" y="2793874"/>
            <a:ext cx="856424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solidFill>
                  <a:srgbClr val="FF0000"/>
                </a:solidFill>
              </a:rPr>
              <a:t>RATON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3887" y="3153274"/>
            <a:ext cx="8531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La fable </a:t>
            </a:r>
            <a:r>
              <a:rPr lang="fr-FR" dirty="0">
                <a:solidFill>
                  <a:srgbClr val="0000FF"/>
                </a:solidFill>
              </a:rPr>
              <a:t>de La Fontaine </a:t>
            </a:r>
            <a:r>
              <a:rPr lang="fr-FR" dirty="0" smtClean="0">
                <a:solidFill>
                  <a:srgbClr val="0000FF"/>
                </a:solidFill>
              </a:rPr>
              <a:t>«</a:t>
            </a:r>
            <a:r>
              <a:rPr lang="fr-FR" dirty="0">
                <a:solidFill>
                  <a:srgbClr val="0000FF"/>
                </a:solidFill>
              </a:rPr>
              <a:t> Le singe et le chat »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débute </a:t>
            </a:r>
            <a:r>
              <a:rPr lang="fr-FR" dirty="0">
                <a:solidFill>
                  <a:srgbClr val="0000FF"/>
                </a:solidFill>
              </a:rPr>
              <a:t>par :  </a:t>
            </a:r>
            <a:r>
              <a:rPr lang="fr-FR" dirty="0" smtClean="0">
                <a:solidFill>
                  <a:srgbClr val="0000FF"/>
                </a:solidFill>
              </a:rPr>
              <a:t>Bertrand </a:t>
            </a:r>
            <a:r>
              <a:rPr lang="fr-FR" dirty="0">
                <a:solidFill>
                  <a:srgbClr val="0000FF"/>
                </a:solidFill>
              </a:rPr>
              <a:t>avec </a:t>
            </a:r>
            <a:r>
              <a:rPr lang="fr-FR" b="1" dirty="0">
                <a:solidFill>
                  <a:srgbClr val="0000FF"/>
                </a:solidFill>
              </a:rPr>
              <a:t>Raton</a:t>
            </a:r>
            <a:r>
              <a:rPr lang="fr-FR" dirty="0">
                <a:solidFill>
                  <a:srgbClr val="0000FF"/>
                </a:solidFill>
              </a:rPr>
              <a:t>, l’un </a:t>
            </a:r>
            <a:r>
              <a:rPr lang="fr-FR" b="1" dirty="0">
                <a:solidFill>
                  <a:srgbClr val="0000FF"/>
                </a:solidFill>
              </a:rPr>
              <a:t>Singe</a:t>
            </a:r>
            <a:r>
              <a:rPr lang="fr-FR" dirty="0">
                <a:solidFill>
                  <a:srgbClr val="0000FF"/>
                </a:solidFill>
              </a:rPr>
              <a:t>, et l’autre </a:t>
            </a:r>
            <a:r>
              <a:rPr lang="fr-FR" b="1" dirty="0" smtClean="0">
                <a:solidFill>
                  <a:srgbClr val="0000FF"/>
                </a:solidFill>
              </a:rPr>
              <a:t>Chat</a:t>
            </a:r>
            <a:r>
              <a:rPr lang="fr-FR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8821" y="4637429"/>
            <a:ext cx="490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La Belle Hélène d’Offenbach créée en 1864 met notamment en scène </a:t>
            </a:r>
            <a:r>
              <a:rPr lang="fr-FR" dirty="0" smtClean="0">
                <a:solidFill>
                  <a:srgbClr val="0000FF"/>
                </a:solidFill>
              </a:rPr>
              <a:t>Pâris, </a:t>
            </a:r>
            <a:r>
              <a:rPr lang="fr-FR" dirty="0">
                <a:solidFill>
                  <a:srgbClr val="0000FF"/>
                </a:solidFill>
              </a:rPr>
              <a:t>berger sur le mont </a:t>
            </a:r>
            <a:r>
              <a:rPr lang="fr-FR" b="1" dirty="0" smtClean="0">
                <a:solidFill>
                  <a:srgbClr val="0000FF"/>
                </a:solidFill>
              </a:rPr>
              <a:t>Ida.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3887" y="2698690"/>
            <a:ext cx="885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000000"/>
                </a:solidFill>
              </a:rPr>
              <a:t>La victime du singe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			           </a:t>
            </a:r>
            <a:r>
              <a:rPr lang="fr-FR" i="1" dirty="0" smtClean="0">
                <a:solidFill>
                  <a:schemeClr val="bg1"/>
                </a:solidFill>
              </a:rPr>
              <a:t>28</a:t>
            </a:r>
            <a:r>
              <a:rPr lang="fr-FR" i="1" dirty="0">
                <a:solidFill>
                  <a:schemeClr val="bg1"/>
                </a:solidFill>
              </a:rPr>
              <a:t>/01/1925 Le Soir</a:t>
            </a:r>
            <a:endParaRPr lang="fr-FR" dirty="0"/>
          </a:p>
          <a:p>
            <a:r>
              <a:rPr lang="fr-FR" sz="2400" dirty="0" smtClean="0"/>
              <a:t>				         </a:t>
            </a:r>
            <a:r>
              <a:rPr lang="fr-FR" sz="2400" dirty="0" smtClean="0">
                <a:solidFill>
                  <a:schemeClr val="bg1"/>
                </a:solidFill>
              </a:rPr>
              <a:t>5 lettres	</a:t>
            </a:r>
            <a:r>
              <a:rPr lang="fr-FR" sz="2400" i="1" dirty="0" smtClean="0">
                <a:solidFill>
                  <a:schemeClr val="bg1"/>
                </a:solidFill>
              </a:rPr>
              <a:t>	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19" name="Image 18" descr="belgique.jpg"/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21" y="2788258"/>
            <a:ext cx="911412" cy="566941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5188937" y="1235989"/>
            <a:ext cx="3771948" cy="369332"/>
            <a:chOff x="5273244" y="1826166"/>
            <a:chExt cx="3771948" cy="369332"/>
          </a:xfrm>
        </p:grpSpPr>
        <p:sp>
          <p:nvSpPr>
            <p:cNvPr id="11" name="ZoneTexte 10"/>
            <p:cNvSpPr txBox="1"/>
            <p:nvPr/>
          </p:nvSpPr>
          <p:spPr>
            <a:xfrm>
              <a:off x="5273244" y="1826166"/>
              <a:ext cx="425192" cy="369332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TH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776453" y="1826166"/>
              <a:ext cx="3268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>
                  <a:solidFill>
                    <a:schemeClr val="bg1"/>
                  </a:solidFill>
                </a:rPr>
                <a:t>25/01/1925 Le Dimanche Illustré</a:t>
              </a:r>
              <a:endParaRPr lang="fr-FR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5844670" y="3295961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-2294" y="5169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Dès le début les règles sont bafouées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67" y="2070"/>
            <a:ext cx="91440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solidFill>
                  <a:schemeClr val="bg1"/>
                </a:solidFill>
                <a:latin typeface="Avenir Heavy"/>
                <a:cs typeface="Avenir Heavy"/>
              </a:rPr>
              <a:t>Cent fois nie </a:t>
            </a:r>
            <a:r>
              <a:rPr lang="fr-FR" sz="3200" i="1" dirty="0" smtClean="0">
                <a:solidFill>
                  <a:schemeClr val="bg1"/>
                </a:solidFill>
                <a:latin typeface="Avenir Heavy"/>
                <a:cs typeface="Avenir Heavy"/>
              </a:rPr>
              <a:t>lois</a:t>
            </a:r>
            <a:endParaRPr lang="fr-FR" sz="3200" i="1" dirty="0">
              <a:solidFill>
                <a:schemeClr val="bg1"/>
              </a:solidFill>
              <a:latin typeface="Avenir Heavy"/>
              <a:cs typeface="Avenir Heavy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98821" y="1072857"/>
            <a:ext cx="8852646" cy="1059858"/>
            <a:chOff x="298821" y="1072857"/>
            <a:chExt cx="8852646" cy="1059858"/>
          </a:xfrm>
        </p:grpSpPr>
        <p:sp>
          <p:nvSpPr>
            <p:cNvPr id="10" name="ZoneTexte 9"/>
            <p:cNvSpPr txBox="1"/>
            <p:nvPr/>
          </p:nvSpPr>
          <p:spPr>
            <a:xfrm>
              <a:off x="298821" y="1072857"/>
              <a:ext cx="8852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>
                  <a:solidFill>
                    <a:srgbClr val="000000"/>
                  </a:solidFill>
                </a:rPr>
                <a:t>Deux lettres </a:t>
              </a:r>
              <a:r>
                <a:rPr lang="fr-FR" sz="2400" b="1" i="1" dirty="0">
                  <a:solidFill>
                    <a:srgbClr val="000000"/>
                  </a:solidFill>
                </a:rPr>
                <a:t>de prononciation difficile </a:t>
              </a:r>
              <a:endParaRPr lang="fr-FR" sz="2400" b="1" i="1" dirty="0" smtClean="0">
                <a:solidFill>
                  <a:srgbClr val="000000"/>
                </a:solidFill>
              </a:endParaRPr>
            </a:p>
            <a:p>
              <a:r>
                <a:rPr lang="fr-FR" sz="2400" i="1" dirty="0" smtClean="0">
                  <a:solidFill>
                    <a:srgbClr val="000000"/>
                  </a:solidFill>
                </a:rPr>
                <a:t>dans </a:t>
              </a:r>
              <a:r>
                <a:rPr lang="fr-FR" sz="2400" i="1" dirty="0">
                  <a:solidFill>
                    <a:srgbClr val="000000"/>
                  </a:solidFill>
                </a:rPr>
                <a:t>certaine langue</a:t>
              </a:r>
              <a:r>
                <a:rPr lang="fr-FR" sz="2400" dirty="0">
                  <a:solidFill>
                    <a:srgbClr val="000000"/>
                  </a:solidFill>
                </a:rPr>
                <a:t> </a:t>
              </a:r>
              <a:r>
                <a:rPr lang="fr-FR" sz="2400" dirty="0" smtClean="0">
                  <a:solidFill>
                    <a:srgbClr val="000000"/>
                  </a:solidFill>
                </a:rPr>
                <a:t> </a:t>
              </a:r>
              <a:r>
                <a:rPr lang="fr-FR" sz="2400" i="1" dirty="0" smtClean="0">
                  <a:solidFill>
                    <a:schemeClr val="bg1"/>
                  </a:solidFill>
                </a:rPr>
                <a:t>				</a:t>
              </a:r>
              <a:endParaRPr lang="fr-FR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2463" y="1763383"/>
              <a:ext cx="85314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 smtClean="0">
                  <a:solidFill>
                    <a:srgbClr val="0000FF"/>
                  </a:solidFill>
                </a:rPr>
                <a:t>Ze</a:t>
              </a:r>
              <a:r>
                <a:rPr lang="fr-FR" dirty="0" smtClean="0">
                  <a:solidFill>
                    <a:srgbClr val="0000FF"/>
                  </a:solidFill>
                </a:rPr>
                <a:t> </a:t>
              </a:r>
              <a:r>
                <a:rPr lang="fr-FR" dirty="0" err="1" smtClean="0">
                  <a:solidFill>
                    <a:srgbClr val="0000FF"/>
                  </a:solidFill>
                </a:rPr>
                <a:t>télor</a:t>
              </a:r>
              <a:r>
                <a:rPr lang="fr-FR" dirty="0" smtClean="0">
                  <a:solidFill>
                    <a:srgbClr val="0000FF"/>
                  </a:solidFill>
                </a:rPr>
                <a:t> </a:t>
              </a:r>
              <a:r>
                <a:rPr lang="fr-FR" dirty="0" err="1" smtClean="0">
                  <a:solidFill>
                    <a:srgbClr val="0000FF"/>
                  </a:solidFill>
                </a:rPr>
                <a:t>iz</a:t>
              </a:r>
              <a:r>
                <a:rPr lang="fr-FR" dirty="0" smtClean="0">
                  <a:solidFill>
                    <a:srgbClr val="0000FF"/>
                  </a:solidFill>
                </a:rPr>
                <a:t> </a:t>
              </a:r>
              <a:r>
                <a:rPr lang="fr-FR" dirty="0" err="1" smtClean="0">
                  <a:solidFill>
                    <a:srgbClr val="0000FF"/>
                  </a:solidFill>
                </a:rPr>
                <a:t>ritch</a:t>
              </a:r>
              <a:r>
                <a:rPr lang="fr-FR" dirty="0" smtClean="0">
                  <a:solidFill>
                    <a:srgbClr val="0000FF"/>
                  </a:solidFill>
                </a:rPr>
                <a:t> !</a:t>
              </a:r>
              <a:endParaRPr lang="fr-FR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95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6" grpId="0" animBg="1"/>
      <p:bldP spid="6" grpId="0"/>
      <p:bldP spid="15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iel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Médian.thmx</Template>
  <TotalTime>35331</TotalTime>
  <Words>1296</Words>
  <Application>Microsoft Macintosh PowerPoint</Application>
  <PresentationFormat>Présentation à l'écran (4:3)</PresentationFormat>
  <Paragraphs>466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Apple Chancery</vt:lpstr>
      <vt:lpstr>Apple SD Gothic Neo</vt:lpstr>
      <vt:lpstr>Avenir Heavy</vt:lpstr>
      <vt:lpstr>Book Antiqua</vt:lpstr>
      <vt:lpstr>Calibri</vt:lpstr>
      <vt:lpstr>DIN Alternate</vt:lpstr>
      <vt:lpstr>Hiragino Maru Gothic Pro W4</vt:lpstr>
      <vt:lpstr>Tw Cen MT</vt:lpstr>
      <vt:lpstr>Wingdings</vt:lpstr>
      <vt:lpstr>Wingdings 2</vt:lpstr>
      <vt:lpstr>Arial</vt:lpstr>
      <vt:lpstr>Median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Contact@</dc:creator>
  <cp:lastModifiedBy>Utilisateur de Microsoft Office</cp:lastModifiedBy>
  <cp:revision>335</cp:revision>
  <cp:lastPrinted>2011-02-23T09:57:45Z</cp:lastPrinted>
  <dcterms:created xsi:type="dcterms:W3CDTF">2015-03-17T16:22:30Z</dcterms:created>
  <dcterms:modified xsi:type="dcterms:W3CDTF">2015-03-17T16:48:49Z</dcterms:modified>
</cp:coreProperties>
</file>